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3" r:id="rId2"/>
    <p:sldId id="356" r:id="rId3"/>
    <p:sldId id="397" r:id="rId4"/>
    <p:sldId id="396" r:id="rId5"/>
    <p:sldId id="381" r:id="rId6"/>
    <p:sldId id="372" r:id="rId7"/>
    <p:sldId id="395" r:id="rId8"/>
    <p:sldId id="389" r:id="rId9"/>
    <p:sldId id="374" r:id="rId10"/>
    <p:sldId id="392" r:id="rId11"/>
    <p:sldId id="393" r:id="rId12"/>
    <p:sldId id="400" r:id="rId13"/>
    <p:sldId id="398" r:id="rId14"/>
    <p:sldId id="399" r:id="rId15"/>
    <p:sldId id="394" r:id="rId16"/>
  </p:sldIdLst>
  <p:sldSz cx="12192000" cy="6858000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4608" autoAdjust="0"/>
  </p:normalViewPr>
  <p:slideViewPr>
    <p:cSldViewPr>
      <p:cViewPr varScale="1">
        <p:scale>
          <a:sx n="88" d="100"/>
          <a:sy n="88" d="100"/>
        </p:scale>
        <p:origin x="9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9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55EE36C-F2C1-49D4-808F-4194D550817F}" type="datetimeFigureOut">
              <a:rPr lang="is-IS" smtClean="0"/>
              <a:pPr/>
              <a:t>31.8.2021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CE899D7-79C3-4A4E-AF68-77E239E809EC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3529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F6F20BD2-14BF-40C5-927F-5C496B7DAF01}" type="datetimeFigureOut">
              <a:rPr lang="is-IS" smtClean="0"/>
              <a:pPr/>
              <a:t>31.8.2021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410766F5-CA78-43A6-B43C-77B60D26007D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1468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B261DD-3908-48D1-912C-E8056E3FE9E7}" type="slidenum">
              <a:rPr kumimoji="0" lang="is-I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s-I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454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0766F5-CA78-43A6-B43C-77B60D26007D}" type="slidenum">
              <a:rPr lang="is-IS" smtClean="0"/>
              <a:pPr/>
              <a:t>15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5437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CE9A-5A20-491A-ADB9-A5703DB19240}" type="datetime1">
              <a:rPr lang="is-IS" smtClean="0"/>
              <a:t>31.8.2021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37943" y="12677312"/>
            <a:ext cx="3860800" cy="365125"/>
          </a:xfrm>
        </p:spPr>
        <p:txBody>
          <a:bodyPr/>
          <a:lstStyle/>
          <a:p>
            <a:r>
              <a:rPr lang="is-IS"/>
              <a:t>Fjarfundur 28. apríl 2020</a:t>
            </a: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314466" y="12982601"/>
            <a:ext cx="1344149" cy="97422"/>
          </a:xfrm>
        </p:spPr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pic>
        <p:nvPicPr>
          <p:cNvPr id="7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Atvinnuvega- og nýsköpunarráðuneytið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996351"/>
            <a:ext cx="279101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jármála- og efnahagsráðuneytið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253" y="5996351"/>
            <a:ext cx="290969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313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74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7D1C-4383-49BE-AC90-6ABE7148AE12}" type="datetime1">
              <a:rPr lang="is-IS" smtClean="0"/>
              <a:t>31.8.2021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354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C02C-786A-469D-B86F-6A3A8FF1F110}" type="datetime1">
              <a:rPr lang="is-IS" smtClean="0"/>
              <a:t>31.8.2021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540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6663-39D0-4D2F-9C36-20264636981F}" type="datetime1">
              <a:rPr lang="is-IS" smtClean="0"/>
              <a:t>31.8.2021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sz="1800" dirty="0"/>
          </a:p>
        </p:txBody>
      </p:sp>
      <p:pic>
        <p:nvPicPr>
          <p:cNvPr id="13" name="Picture 2" descr="https://www.rannis.is/media/logo/Kennimark-A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4685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04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D0FF7-DB47-4651-8FB9-37C0D6F2D2D2}" type="datetime1">
              <a:rPr lang="is-IS" smtClean="0"/>
              <a:t>31.8.2021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sz="1800" dirty="0"/>
          </a:p>
        </p:txBody>
      </p:sp>
    </p:spTree>
    <p:extLst>
      <p:ext uri="{BB962C8B-B14F-4D97-AF65-F5344CB8AC3E}">
        <p14:creationId xmlns:p14="http://schemas.microsoft.com/office/powerpoint/2010/main" val="345200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28947-E84A-4A9A-8672-284C048E5FB7}" type="datetime1">
              <a:rPr lang="is-IS" smtClean="0"/>
              <a:t>31.8.2021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1639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F853-56B6-45FD-A041-93E853A918E5}" type="datetime1">
              <a:rPr lang="is-IS" smtClean="0"/>
              <a:t>31.8.2021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4123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DD89C-DEBF-4DD7-B29B-E24911DFC955}" type="datetime1">
              <a:rPr lang="is-IS" smtClean="0"/>
              <a:t>31.8.2021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2400" dirty="0"/>
              <a:t>Skattfrádráttur</a:t>
            </a:r>
            <a:endParaRPr lang="is-IS" sz="1800" dirty="0"/>
          </a:p>
        </p:txBody>
      </p:sp>
      <p:pic>
        <p:nvPicPr>
          <p:cNvPr id="9" name="Picture 2" descr="https://www.rannis.is/media/logo/Kennimark-A2.jpg">
            <a:extLst>
              <a:ext uri="{FF2B5EF4-FFF2-40B4-BE49-F238E27FC236}">
                <a16:creationId xmlns:a16="http://schemas.microsoft.com/office/drawing/2014/main" id="{F7E4517E-FD02-4421-B96C-818B61B7E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4685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39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DFA66-66C7-4C44-AC99-ADC3F5F1B401}" type="datetime1">
              <a:rPr lang="is-IS" smtClean="0"/>
              <a:t>31.8.2021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  <p:pic>
        <p:nvPicPr>
          <p:cNvPr id="6" name="Picture 2" descr="https://www.rannis.is/media/logo/Kennimark-A2.jpg">
            <a:extLst>
              <a:ext uri="{FF2B5EF4-FFF2-40B4-BE49-F238E27FC236}">
                <a16:creationId xmlns:a16="http://schemas.microsoft.com/office/drawing/2014/main" id="{3A75FFE4-BB2E-480E-945F-9C2A8254FA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4685" y="5949280"/>
            <a:ext cx="8859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30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8BBDF-0601-4571-870E-DF4E5A087FDB}" type="datetime1">
              <a:rPr lang="is-IS" smtClean="0"/>
              <a:t>31.8.2021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9310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B59C-273A-49BD-A3CE-CA1AE9FA1B0D}" type="datetime1">
              <a:rPr lang="is-IS" smtClean="0"/>
              <a:t>31.8.2021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Fjarfundur 28. apríl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5939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053B-3ED2-47C1-85B1-C9D47D114ECF}" type="datetime1">
              <a:rPr lang="is-IS" smtClean="0"/>
              <a:t>31.8.2021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Fjarfundur 28. apríl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D308-2D80-48F3-8988-3247DCB3422F}" type="slidenum">
              <a:rPr lang="is-IS" smtClean="0"/>
              <a:pPr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88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inda.m.gudmundsdottir@rannis.i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nnis.is/sjodir/atvinnulif/skattfradrattu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jornartidindi.is/Advert.aspx?ID=ecbfb712-938d-46a0-8f2c-ec0fb6e44d8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hingi.is/lagas/nuna/200309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thingi.is/altext/150/s/1372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3600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196753"/>
            <a:ext cx="7772400" cy="1470025"/>
          </a:xfrm>
        </p:spPr>
        <p:txBody>
          <a:bodyPr>
            <a:noAutofit/>
          </a:bodyPr>
          <a:lstStyle/>
          <a:p>
            <a:r>
              <a:rPr lang="is-IS" sz="5300" dirty="0">
                <a:solidFill>
                  <a:schemeClr val="bg1"/>
                </a:solidFill>
              </a:rPr>
              <a:t>SKATTFRÁDRÁTTUR</a:t>
            </a:r>
            <a:endParaRPr lang="is-I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/>
              <a:t>Skattfrádráttur rannsókna- og þróunarverkefna</a:t>
            </a:r>
          </a:p>
          <a:p>
            <a:r>
              <a:rPr lang="is-IS" dirty="0"/>
              <a:t>30. ágúst 2021</a:t>
            </a:r>
          </a:p>
        </p:txBody>
      </p:sp>
    </p:spTree>
    <p:extLst>
      <p:ext uri="{BB962C8B-B14F-4D97-AF65-F5344CB8AC3E}">
        <p14:creationId xmlns:p14="http://schemas.microsoft.com/office/powerpoint/2010/main" val="305898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993200-2037-492D-8E7E-FEAB7863577C}"/>
              </a:ext>
            </a:extLst>
          </p:cNvPr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D7FF5C-CC8C-45B1-BC94-56CF193014C1}"/>
              </a:ext>
            </a:extLst>
          </p:cNvPr>
          <p:cNvSpPr txBox="1"/>
          <p:nvPr/>
        </p:nvSpPr>
        <p:spPr>
          <a:xfrm>
            <a:off x="2969912" y="6006887"/>
            <a:ext cx="648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/>
              <a:t>Greiðslur í nóv. 2021 eru byggðar á áætluðum kostnaði í umsóknum</a:t>
            </a:r>
          </a:p>
        </p:txBody>
      </p:sp>
      <p:pic>
        <p:nvPicPr>
          <p:cNvPr id="4099" name="Mynd 5">
            <a:extLst>
              <a:ext uri="{FF2B5EF4-FFF2-40B4-BE49-F238E27FC236}">
                <a16:creationId xmlns:a16="http://schemas.microsoft.com/office/drawing/2014/main" id="{59F3C86D-E244-454C-8BF1-EAEA6B0B4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1041465"/>
            <a:ext cx="8064896" cy="484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222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993200-2037-492D-8E7E-FEAB7863577C}"/>
              </a:ext>
            </a:extLst>
          </p:cNvPr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5FC5666-A04B-4873-A41C-B3BAC0C57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720" y="1196752"/>
            <a:ext cx="5527120" cy="51125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CB83B9-CAB7-4258-B778-5D11F57A7D10}"/>
              </a:ext>
            </a:extLst>
          </p:cNvPr>
          <p:cNvSpPr txBox="1"/>
          <p:nvPr/>
        </p:nvSpPr>
        <p:spPr>
          <a:xfrm>
            <a:off x="861050" y="1124744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accent1">
                    <a:lumMod val="75000"/>
                  </a:schemeClr>
                </a:solidFill>
              </a:rPr>
              <a:t>Fjöldi umsókna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8108A8-B0B2-4AD7-BFD4-9B8D41AF1327}"/>
              </a:ext>
            </a:extLst>
          </p:cNvPr>
          <p:cNvSpPr/>
          <p:nvPr/>
        </p:nvSpPr>
        <p:spPr>
          <a:xfrm>
            <a:off x="848137" y="3739581"/>
            <a:ext cx="2059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dirty="0">
                <a:solidFill>
                  <a:schemeClr val="accent1">
                    <a:lumMod val="75000"/>
                  </a:schemeClr>
                </a:solidFill>
              </a:rPr>
              <a:t>Staðfestar umsóknir</a:t>
            </a:r>
          </a:p>
        </p:txBody>
      </p:sp>
    </p:spTree>
    <p:extLst>
      <p:ext uri="{BB962C8B-B14F-4D97-AF65-F5344CB8AC3E}">
        <p14:creationId xmlns:p14="http://schemas.microsoft.com/office/powerpoint/2010/main" val="2960294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7704856" cy="51845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s-IS" b="1" dirty="0"/>
              <a:t>Nýtt - Könnun til að meta árangur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s-IS" dirty="0"/>
              <a:t>Samhliða umsóknarferlinu er lagður fyrir umsækjendur spurningarlisti (í kafla 3.3 í umsóknarforminu) sem miðar að því að meta árangurinn af þessari stuðningsaðgerð stjórnvalda á tímabilinu 2010-2020. Ætlunin er að safna gögnum um árangur og skattspor þeirra rannsókna-og þróunarverkefna sem notið hafa skattfrádráttar á þessu tímabili. Þessi kafli verður fastur liður í umsóknarforminu og uppfærast því gögnin með hverjum nýjum umsóknarfresti.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s-IS" dirty="0"/>
              <a:t>Spurningalistinn er einnig sendur beint til allra þeirra fyrirtækja sem notið hafa skattfrádráttar vegna rannsókna- og þróunarverkefna á undanförnum árum. Fyrirtæki sem eru að sækja um í fyrsta sinn þurfa ekki að skila inn þessum gögnum.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s-IS" dirty="0"/>
              <a:t>Í ár verða einnig lagðar fyrir umsækjendur spurningar (í kafla 3.4 ) svo hægt sé að meta þau áhrif sem bráðbirgðaákvæða laganna fyrir skattárin 2020 og 2021, sem Alþingi samþykkti sem lið í sérsökum stuðningi við nýsköpunarfyrirtæki vegna Covid-19. Þessi könnun verður einungis gerð í ár.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s-IS" dirty="0"/>
              <a:t>Við vonum að þau fyrirtæki sem hafa notið skattfrádráttar vegna rannsókna- og þróunarverkefna á undanförnum árum, sjái sinn hag í því að taka þátt í báðum þessum könnunum með okkur, þannig að draga megi upp sem skýrasta mynd af þeim ávinningi sem þessi stuðningur hefur skilað, bæði fyrirtækjunum og ríkissjóði.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s-IS" dirty="0"/>
              <a:t>Við hjá Rannís kappakostum að vinna sem best úr þessum gögnum og höfum ráðið </a:t>
            </a:r>
            <a:r>
              <a:rPr lang="is-IS" dirty="0">
                <a:hlinkClick r:id="rId2"/>
              </a:rPr>
              <a:t>Lindu Maríu Guðmundsdóttur</a:t>
            </a:r>
            <a:r>
              <a:rPr lang="is-IS" dirty="0"/>
              <a:t> sem sérstakan starfsmann í þá úrvinnslu, en hún mun í því sambandi einnig vinna nokkrar góðar árangurssögur fyrirtækja úr þeim gögnum sem skilað er inn.   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455752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C0F98-FEE2-4549-8F1B-46147B00B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205063"/>
          </a:xfrm>
        </p:spPr>
        <p:txBody>
          <a:bodyPr/>
          <a:lstStyle/>
          <a:p>
            <a:endParaRPr lang="is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147C19-A606-4130-B1D0-67150E400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08720"/>
            <a:ext cx="10972800" cy="48965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E405A5-389D-402D-9F18-D1ECC77C462D}"/>
              </a:ext>
            </a:extLst>
          </p:cNvPr>
          <p:cNvSpPr txBox="1"/>
          <p:nvPr/>
        </p:nvSpPr>
        <p:spPr>
          <a:xfrm>
            <a:off x="609600" y="6165304"/>
            <a:ext cx="944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accent1">
                    <a:lumMod val="75000"/>
                  </a:schemeClr>
                </a:solidFill>
              </a:rPr>
              <a:t>Gagnasöfnun um mat á árangri (skattspori) verkefna sem hlotið hafa skattfrádrátt v/r&amp;þ 2010-2020</a:t>
            </a:r>
          </a:p>
        </p:txBody>
      </p:sp>
    </p:spTree>
    <p:extLst>
      <p:ext uri="{BB962C8B-B14F-4D97-AF65-F5344CB8AC3E}">
        <p14:creationId xmlns:p14="http://schemas.microsoft.com/office/powerpoint/2010/main" val="120264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E405A5-389D-402D-9F18-D1ECC77C462D}"/>
              </a:ext>
            </a:extLst>
          </p:cNvPr>
          <p:cNvSpPr txBox="1"/>
          <p:nvPr/>
        </p:nvSpPr>
        <p:spPr>
          <a:xfrm>
            <a:off x="455114" y="1516264"/>
            <a:ext cx="8354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>
                <a:solidFill>
                  <a:schemeClr val="accent1">
                    <a:lumMod val="75000"/>
                  </a:schemeClr>
                </a:solidFill>
              </a:rPr>
              <a:t>Gagnasöfnun um mat á á áhrifum breytinga á lögum nr. 152/2009 í maí 2020 - könnun*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9E6090-FE36-4DA0-ADD4-86B357899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14" y="3140968"/>
            <a:ext cx="11233248" cy="259234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BB475F-596F-471C-A547-6E92AC397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3622"/>
              </p:ext>
            </p:extLst>
          </p:nvPr>
        </p:nvGraphicFramePr>
        <p:xfrm>
          <a:off x="502684" y="2060848"/>
          <a:ext cx="11224151" cy="445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4151">
                  <a:extLst>
                    <a:ext uri="{9D8B030D-6E8A-4147-A177-3AD203B41FA5}">
                      <a16:colId xmlns:a16="http://schemas.microsoft.com/office/drawing/2014/main" val="1741835921"/>
                    </a:ext>
                  </a:extLst>
                </a:gridCol>
              </a:tblGrid>
              <a:tr h="156893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u="none" strike="noStrike" dirty="0">
                          <a:effectLst/>
                        </a:rPr>
                        <a:t>Hafði breyting á lögum nr. 152/2009 áhrif á umfang og störf við r&amp;þ-verkefni 2020 eða 2021 - (merkið x ef já)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0921253"/>
                  </a:ext>
                </a:extLst>
              </a:tr>
              <a:tr h="156893">
                <a:tc>
                  <a:txBody>
                    <a:bodyPr/>
                    <a:lstStyle/>
                    <a:p>
                      <a:pPr algn="l" fontAlgn="b"/>
                      <a:r>
                        <a:rPr lang="is-IS" sz="1400" u="none" strike="noStrike" dirty="0">
                          <a:effectLst/>
                        </a:rPr>
                        <a:t>Fjöldi r&amp;þ-verkefna með skattfrádrátt v/r&amp;þ-verkefna (staðfest af Rannís) sem bættust við v/lagabreytingar:</a:t>
                      </a:r>
                      <a:endParaRPr lang="is-I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9108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267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/>
              <a:t>Skattfrádráttur</a:t>
            </a:r>
            <a:endParaRPr lang="is-IS" sz="2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B3CFE-EB10-4210-B3DB-1D615A1E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820" y="109689"/>
            <a:ext cx="3070080" cy="809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1800" dirty="0">
                <a:solidFill>
                  <a:schemeClr val="bg1">
                    <a:lumMod val="9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https://www.rannis.is/sjodir/atvinnulif/skattfradrattur/</a:t>
            </a:r>
            <a:endParaRPr lang="is-IS" sz="18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96C1C8-2F00-447B-B1CD-1BA3BE896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51" y="918997"/>
            <a:ext cx="5472884" cy="5257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A71F07-471E-4699-95A3-48150BE45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1835" y="1268760"/>
            <a:ext cx="4834976" cy="4792142"/>
          </a:xfrm>
          <a:prstGeom prst="rect">
            <a:avLst/>
          </a:prstGeom>
        </p:spPr>
      </p:pic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DD8BDBE7-37E2-41FB-BB1B-EF904C5BCB6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417365" y="3497696"/>
            <a:ext cx="4907568" cy="449703"/>
          </a:xfrm>
          <a:prstGeom prst="curvedConnector3">
            <a:avLst>
              <a:gd name="adj1" fmla="val -390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453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0014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s-IS" sz="2700" b="1" dirty="0"/>
              <a:t>Markmið</a:t>
            </a:r>
          </a:p>
          <a:p>
            <a:pPr marL="0" indent="0">
              <a:buNone/>
            </a:pPr>
            <a:r>
              <a:rPr lang="is-IS" sz="2700" dirty="0"/>
              <a:t>Markmiðið er að efla rannsóknir og þróunarstarf og bæta samkeppnisskilyrði nýsköpunarfyrirtækja með því að veita þeim rétt til skattfrádráttar vegna kostnaðar við nýsköpunarverkefni.</a:t>
            </a:r>
          </a:p>
          <a:p>
            <a:pPr marL="0" indent="0">
              <a:buNone/>
            </a:pPr>
            <a:endParaRPr lang="is-IS" sz="2700" b="1" dirty="0"/>
          </a:p>
          <a:p>
            <a:pPr marL="0" indent="0">
              <a:buNone/>
            </a:pPr>
            <a:r>
              <a:rPr lang="is-IS" sz="2700" b="1" dirty="0"/>
              <a:t>Fyrir hverja?</a:t>
            </a:r>
          </a:p>
          <a:p>
            <a:pPr marL="0" indent="0">
              <a:buNone/>
            </a:pPr>
            <a:r>
              <a:rPr lang="is-IS" sz="2700" dirty="0"/>
              <a:t>Fyrirtæki sem eru </a:t>
            </a:r>
            <a:r>
              <a:rPr lang="is-IS" sz="2700" u="sng" dirty="0"/>
              <a:t>eigendur*</a:t>
            </a:r>
            <a:r>
              <a:rPr lang="is-IS" sz="2700" dirty="0"/>
              <a:t> rannsókna- eða þróunarverkefna. </a:t>
            </a:r>
          </a:p>
          <a:p>
            <a:pPr marL="0" indent="0">
              <a:buNone/>
            </a:pPr>
            <a:r>
              <a:rPr lang="is-IS" sz="2000" dirty="0"/>
              <a:t>  - </a:t>
            </a:r>
            <a:r>
              <a:rPr lang="is-IS" sz="1900" dirty="0"/>
              <a:t>Háskólar og stofnanir teljast ekki fyrirtæki í skilningi þessara laga. </a:t>
            </a:r>
          </a:p>
          <a:p>
            <a:pPr marL="0" indent="0">
              <a:buNone/>
            </a:pPr>
            <a:r>
              <a:rPr lang="is-IS" sz="1900" dirty="0"/>
              <a:t>  - Fyrirtæki sem eiga í fjárhagsvanda falla utan gildissviðs laga þessara.</a:t>
            </a:r>
          </a:p>
          <a:p>
            <a:pPr marL="0" indent="0">
              <a:buNone/>
            </a:pPr>
            <a:r>
              <a:rPr lang="is-IS" sz="2000" i="1" dirty="0"/>
              <a:t>*</a:t>
            </a:r>
            <a:r>
              <a:rPr lang="is-IS" i="1" dirty="0"/>
              <a:t> </a:t>
            </a:r>
            <a:r>
              <a:rPr lang="is-IS" sz="1500" i="1" dirty="0"/>
              <a:t>Eigendur hugverkaréttinda sem af verkefninu leiða.  Dótturfélög sem eru skattskyld hér á landi njóta sama réttar þó hugverkaréttindi séu skráð hjá móðurfyrirtækinu (staðfest af FJR nóv. 2020)</a:t>
            </a:r>
            <a:endParaRPr lang="is-IS" sz="1900" i="1" dirty="0"/>
          </a:p>
          <a:p>
            <a:pPr marL="0" indent="0">
              <a:buNone/>
            </a:pPr>
            <a:endParaRPr lang="is-IS" b="1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/>
              <a:t>Skattfrádráttur</a:t>
            </a:r>
            <a:endParaRPr lang="is-I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41395-9F8B-4AEA-A9A0-C48AE63EF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dirty="0"/>
              <a:t>Fjarfundur 3. febrúar 2021</a:t>
            </a:r>
          </a:p>
        </p:txBody>
      </p:sp>
    </p:spTree>
    <p:extLst>
      <p:ext uri="{BB962C8B-B14F-4D97-AF65-F5344CB8AC3E}">
        <p14:creationId xmlns:p14="http://schemas.microsoft.com/office/powerpoint/2010/main" val="275660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262" y="1219526"/>
            <a:ext cx="9468544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s-IS" sz="2700" b="1" dirty="0"/>
              <a:t>Hugtökin rannsóknir og þróun hafa eftirfarandi merkingu*:</a:t>
            </a:r>
          </a:p>
          <a:p>
            <a:pPr marL="0" indent="0">
              <a:buNone/>
            </a:pPr>
            <a:r>
              <a:rPr lang="is-IS" sz="1800" b="1" i="1" dirty="0"/>
              <a:t>Rannsóknir:</a:t>
            </a:r>
            <a:r>
              <a:rPr lang="is-IS" sz="1800" b="1" dirty="0"/>
              <a:t> </a:t>
            </a:r>
            <a:r>
              <a:rPr lang="is-IS" sz="1800" dirty="0"/>
              <a:t>Skipulegar rannsóknir eða veigamiklar athuganir sem hafa að markmiði að stuðla að nýrri þekkingu og færni við að þróa nýjar vörur, ferla eða þjónustu eða leiða til verulegra umbóta á þeim vörum, ferlum eða þjónustu sem þegar er til staðar. Þær felast í gerð íhluta í flókin kerfi, og geta falið í sér smíði frumgerða í rannsóknarstofuumhverfi eða umhverfi með viðmótshermun á fyrirliggjandi kerfum og einnig tilraunaverkefnum, þegar nauðsyn krefur vegna rannsókna og þá einkum vegna almennrar staðfestingar á tækni.</a:t>
            </a:r>
          </a:p>
          <a:p>
            <a:pPr marL="0" indent="0">
              <a:buNone/>
            </a:pPr>
            <a:r>
              <a:rPr lang="is-IS" altLang="is-IS" sz="1800" b="1" i="1" dirty="0"/>
              <a:t>Þróun: </a:t>
            </a:r>
            <a:r>
              <a:rPr lang="is-IS" altLang="is-IS" sz="1800" dirty="0"/>
              <a:t>Öflun, sameining, mótun og notkun á fyrirliggjandi vísindalegri, tæknilegri, viðskiptalegri og annarri hagnýtri þekkingu og kunnáttu í því skyni að þróa nýjar eða endurbættar vörur, verkferla eða þjónustu. Þetta getur m.a. einnig tekið til starfsemi sem miðar að skilgreiningu á hugmynd, áætlanagerð og skrásetningu nýrra vara, verkferla eða þjónustu. Þróun getur falist í hönnun frumgerðar, gerð sýnisútgáfu, framkvæmd tilraunaverkefnis, prófunum og að sannreyna nýjar eða endurbættar vörur, verkferla eða þjónustu í umhverfi sem er einkennandi fyrir raunveruleg vinnsluskilyrði þar sem aðalmarkmiðið er að gera frekari tæknilegar endurbætur á ófullmótuðum vörum, verkferlum eða þjónustu.  </a:t>
            </a:r>
            <a:r>
              <a:rPr lang="is-IS" sz="1800" dirty="0"/>
              <a:t>Hér getur líka verið um að ræða þróun á markaðshæfri frumgerð eða tilraunaverkefni, þegar slík frumsmíð er óhjákvæmilega endanleg markaðsvara þar sem framleiðsla á henni er of kostnaðarsöm til þess að nota eingöngu til kynningar og til að sannreyna eiginleika hennar.</a:t>
            </a:r>
            <a:endParaRPr lang="is-IS" altLang="is-IS" sz="1800" dirty="0"/>
          </a:p>
          <a:p>
            <a:pPr marL="0" indent="0">
              <a:buNone/>
            </a:pPr>
            <a:endParaRPr lang="is-IS" sz="1800" i="1" dirty="0"/>
          </a:p>
          <a:p>
            <a:pPr marL="0" indent="0">
              <a:buNone/>
            </a:pPr>
            <a:endParaRPr lang="is-IS" sz="1800" i="1" dirty="0"/>
          </a:p>
          <a:p>
            <a:pPr marL="0" indent="0">
              <a:buNone/>
            </a:pPr>
            <a:endParaRPr lang="is-IS" sz="1800" dirty="0"/>
          </a:p>
          <a:p>
            <a:pPr marL="0" indent="0">
              <a:buNone/>
            </a:pPr>
            <a:endParaRPr lang="is-IS" sz="1800" dirty="0"/>
          </a:p>
          <a:p>
            <a:pPr marL="0" indent="0">
              <a:buNone/>
            </a:pPr>
            <a:endParaRPr lang="is-IS" sz="1800" dirty="0"/>
          </a:p>
          <a:p>
            <a:pPr marL="0" indent="0">
              <a:buNone/>
            </a:pPr>
            <a:endParaRPr lang="is-IS" sz="1800" dirty="0"/>
          </a:p>
          <a:p>
            <a:pPr marL="0" indent="0">
              <a:buNone/>
            </a:pPr>
            <a:endParaRPr lang="is-IS" sz="2700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8F6FA078-8A08-4BA9-82E3-154EDCC11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12" y="124068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s-IS" altLang="is-I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07827646-5865-47BD-A893-CD39F4D9D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262" y="6344451"/>
            <a:ext cx="5941858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s-IS" altLang="is-IS" sz="1400" b="1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HelveticaNeue"/>
              </a:rPr>
              <a:t>* Reglugerð  </a:t>
            </a:r>
            <a:r>
              <a:rPr kumimoji="0" lang="is-IS" altLang="is-IS" sz="1400" b="1" i="0" u="none" strike="noStrike" cap="none" normalizeH="0" baseline="0" dirty="0">
                <a:ln>
                  <a:noFill/>
                </a:ln>
                <a:solidFill>
                  <a:srgbClr val="336699"/>
                </a:solidFill>
                <a:effectLst/>
                <a:latin typeface="HelveticaNeue"/>
                <a:hlinkClick r:id="rId2"/>
              </a:rPr>
              <a:t>nr. 758/2011</a:t>
            </a:r>
            <a:r>
              <a:rPr kumimoji="0" lang="is-IS" altLang="is-IS" sz="1400" b="1" i="0" u="none" strike="noStrike" cap="none" normalizeH="0" baseline="0" dirty="0">
                <a:ln>
                  <a:noFill/>
                </a:ln>
                <a:solidFill>
                  <a:srgbClr val="474747"/>
                </a:solidFill>
                <a:effectLst/>
                <a:latin typeface="HelveticaNeue"/>
              </a:rPr>
              <a:t>, um stuðning við nýsköpunarfyrirtæki</a:t>
            </a:r>
            <a:r>
              <a:rPr kumimoji="0" lang="is-IS" altLang="is-IS" sz="1400" b="1" i="0" u="none" strike="noStrike" cap="none" normalizeH="0" baseline="30000" dirty="0">
                <a:ln>
                  <a:noFill/>
                </a:ln>
                <a:solidFill>
                  <a:srgbClr val="474747"/>
                </a:solidFill>
                <a:effectLst/>
                <a:latin typeface="HelveticaNeue"/>
              </a:rPr>
              <a:t>) </a:t>
            </a:r>
            <a:endParaRPr kumimoji="0" lang="is-IS" altLang="is-IS" sz="1400" b="1" i="0" u="none" strike="noStrike" cap="none" normalizeH="0" baseline="0" dirty="0">
              <a:ln>
                <a:noFill/>
              </a:ln>
              <a:solidFill>
                <a:srgbClr val="474747"/>
              </a:solidFill>
              <a:effectLst/>
              <a:latin typeface="HelveticaNeue"/>
            </a:endParaRPr>
          </a:p>
        </p:txBody>
      </p:sp>
    </p:spTree>
    <p:extLst>
      <p:ext uri="{BB962C8B-B14F-4D97-AF65-F5344CB8AC3E}">
        <p14:creationId xmlns:p14="http://schemas.microsoft.com/office/powerpoint/2010/main" val="181006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28092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is-IS" sz="4000" b="1" dirty="0"/>
              <a:t>Staðfesting verkefna</a:t>
            </a:r>
          </a:p>
          <a:p>
            <a:pPr marL="0" indent="0">
              <a:buNone/>
            </a:pPr>
            <a:r>
              <a:rPr lang="is-IS" dirty="0"/>
              <a:t>Rannís ákvarðar hvort verkefni hlýtur staðfestingu samkvæmt lögum þessum: </a:t>
            </a:r>
          </a:p>
          <a:p>
            <a:pPr marL="0" indent="0">
              <a:buNone/>
            </a:pPr>
            <a:endParaRPr lang="is-IS" dirty="0"/>
          </a:p>
          <a:p>
            <a:pPr marL="0" indent="0">
              <a:buNone/>
            </a:pPr>
            <a:r>
              <a:rPr lang="is-IS" dirty="0"/>
              <a:t>Skilyrði þess að verkefni hljóti staðfestingu er að það teljist rannsóknar- eða þróunarverkefni samkvæmt lögum þessum: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að hugmynd að virðisaukandi vöru/þjónustu og viðskiptaáætlun sé vel skilgreind, og</a:t>
            </a:r>
          </a:p>
          <a:p>
            <a:pPr marL="514350" indent="-514350">
              <a:buFont typeface="+mj-lt"/>
              <a:buAutoNum type="arabicPeriod"/>
            </a:pPr>
            <a:r>
              <a:rPr lang="is-IS" dirty="0"/>
              <a:t>að sýnt sé fram á með gögnum að varið verði a.m.k. 1 millj. kr.</a:t>
            </a:r>
            <a:r>
              <a:rPr lang="is-IS" baseline="30000" dirty="0"/>
              <a:t> </a:t>
            </a:r>
            <a:r>
              <a:rPr lang="is-IS" dirty="0"/>
              <a:t>til rannsókna og þróunar á 12 mánaða tímabili, og</a:t>
            </a:r>
            <a:endParaRPr lang="is-IS" sz="2800" dirty="0"/>
          </a:p>
          <a:p>
            <a:pPr marL="514350" indent="-514350">
              <a:buFont typeface="+mj-lt"/>
              <a:buAutoNum type="arabicPeriod"/>
            </a:pPr>
            <a:r>
              <a:rPr lang="is-IS" sz="2800" dirty="0"/>
              <a:t>að </a:t>
            </a:r>
            <a:r>
              <a:rPr lang="is-IS" dirty="0"/>
              <a:t>starfsmenn hafi þjálfun, menntun eða reynslu á því sviði sem hugmynd að virðisaukandi vöru eða þjónustu byggist á.</a:t>
            </a:r>
            <a:endParaRPr lang="is-IS" sz="2700" dirty="0"/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endParaRPr lang="is-IS" sz="2700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9011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s-IS" sz="5700" b="1" dirty="0"/>
              <a:t>Ferlið</a:t>
            </a:r>
          </a:p>
          <a:p>
            <a:pPr marL="0" indent="0">
              <a:buNone/>
            </a:pPr>
            <a:r>
              <a:rPr lang="is-IS" sz="5700" dirty="0"/>
              <a:t>Fyrirtæki sækja um staðfestingu á rannsókna- eða þróunarverkefni til Rannís.</a:t>
            </a:r>
          </a:p>
          <a:p>
            <a:pPr marL="0" indent="0">
              <a:buNone/>
            </a:pPr>
            <a:endParaRPr lang="is-IS" sz="5700" dirty="0"/>
          </a:p>
          <a:p>
            <a:pPr marL="0" indent="0">
              <a:buNone/>
            </a:pPr>
            <a:r>
              <a:rPr lang="is-IS" sz="5700" dirty="0"/>
              <a:t>Fyrirtæki sem fá staðfestingu á rannsókna- eða þróunarverkefni eiga rétt á frádrætti á tekjuskatti. Fyrirtæki gera grein fyrir kostnaði á skattskýrslu til RSK og þarf endurskoðandi að staðfesta uppgjörið.</a:t>
            </a:r>
          </a:p>
          <a:p>
            <a:pPr marL="0" indent="0">
              <a:buNone/>
            </a:pPr>
            <a:endParaRPr lang="is-IS" sz="5700" dirty="0"/>
          </a:p>
          <a:p>
            <a:pPr marL="0" indent="0">
              <a:buNone/>
            </a:pPr>
            <a:r>
              <a:rPr lang="is-IS" sz="5700" dirty="0"/>
              <a:t>Sé álagður tekjuskattur lægri en ákvarðaður frádráttur, eða lögaðila er ekki ákvarðaður tekjuskattur, er frádrátturinn greiddur út.</a:t>
            </a:r>
          </a:p>
          <a:p>
            <a:pPr marL="0" indent="0">
              <a:buNone/>
            </a:pPr>
            <a:endParaRPr lang="is-IS" sz="5700" dirty="0"/>
          </a:p>
          <a:p>
            <a:pPr marL="0" indent="0">
              <a:buNone/>
            </a:pPr>
            <a:r>
              <a:rPr lang="is-IS" sz="5700" b="1" dirty="0"/>
              <a:t>Sækja þarf um fyrir hvert verkefni fyrir sig.</a:t>
            </a:r>
          </a:p>
          <a:p>
            <a:pPr marL="0" indent="0">
              <a:buNone/>
            </a:pPr>
            <a:endParaRPr lang="is-IS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223450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813690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700" b="1" dirty="0"/>
              <a:t>Kostnaður</a:t>
            </a:r>
          </a:p>
          <a:p>
            <a:pPr marL="0" indent="0">
              <a:buNone/>
            </a:pPr>
            <a:r>
              <a:rPr lang="is-IS" sz="2700" i="1" dirty="0"/>
              <a:t>Rannsóknar- og þróunarkostnaður:</a:t>
            </a:r>
            <a:r>
              <a:rPr lang="is-IS" sz="2700" dirty="0"/>
              <a:t> Beinn kostnaður við verkefnið og annarra aðfanga sem </a:t>
            </a:r>
            <a:r>
              <a:rPr lang="is-IS" sz="2700" u="sng" dirty="0"/>
              <a:t>eingöngu</a:t>
            </a:r>
            <a:r>
              <a:rPr lang="is-IS" sz="2700" dirty="0"/>
              <a:t> fellur til við verkefnið*.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Með umsókn skal fylgja greinargóð lýsing á verkefninu ásamt verk- og kostnaðaráætlun.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000" dirty="0"/>
              <a:t>*</a:t>
            </a:r>
            <a:r>
              <a:rPr lang="is-IS" sz="2000" i="1" dirty="0"/>
              <a:t>Skilyrði frádráttar er að kostnaði vegna hvers rannsóknar- og þróunarverkefnis sé haldið aðgreindum frá öðrum útgjöldum nýsköpunarfyrirtækis og að gögn séu aðgengileg skattyfirvöldum þegar þau óska þess, sbr</a:t>
            </a:r>
            <a:r>
              <a:rPr lang="is-IS" sz="2400" i="1" dirty="0"/>
              <a:t>. </a:t>
            </a:r>
            <a:r>
              <a:rPr lang="is-IS" sz="1600" i="1" dirty="0">
                <a:hlinkClick r:id="rId2"/>
              </a:rPr>
              <a:t>X. kafla laga nr. 90/2003</a:t>
            </a:r>
            <a:r>
              <a:rPr lang="is-IS" sz="2400" i="1" dirty="0"/>
              <a:t>, </a:t>
            </a:r>
            <a:r>
              <a:rPr lang="is-IS" sz="2000" i="1" dirty="0"/>
              <a:t>um tekjuskatt.</a:t>
            </a:r>
          </a:p>
          <a:p>
            <a:pPr marL="0" indent="0">
              <a:buNone/>
            </a:pPr>
            <a:endParaRPr lang="is-IS" sz="2700" dirty="0"/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307554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124744"/>
            <a:ext cx="10513168" cy="51845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is-IS" sz="2700" b="1" dirty="0"/>
          </a:p>
          <a:p>
            <a:pPr marL="0" indent="0">
              <a:buNone/>
            </a:pPr>
            <a:r>
              <a:rPr lang="is-IS" sz="5000" b="1" dirty="0"/>
              <a:t>Starfsemi sem er í eðli sínu hluti af almennum rekstri fyrirtækja telst ekki til þróunar.  Hér undir fellur m.a. eftirtalið: </a:t>
            </a:r>
          </a:p>
          <a:p>
            <a:pPr marL="0" indent="0">
              <a:buNone/>
            </a:pPr>
            <a:endParaRPr lang="is-IS" sz="2300" b="1" dirty="0"/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Venjulegar eða reglubundnar breytingar á vörum, þjónustu, framleiðslulínum, framleiðsluferlum, núverandi þjónustu eða annarri áframhaldandi starfsemi, jafnvel þótt slíkar breytingar geti leitt af sér úrbætur.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Umbætur og breytingar á vörum fyrirtækis, þjónustu eða framleiðsluferlum, þegar ekki er um að ræða þróun nýrrar þekkingar, nýrrar færni eða nýtingu núverandi þekkingar á nýjan hátt.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Þjálfun og endurmenntun.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Markaðsathuganir og markaðskannanir.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Uppsetning eða aðlögun á aðkeyptum búnaði og tækjum.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Uppsetning framleiðsluferlis.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Öflun, bygging eða endurbætur á fasteignum, ökutækjum, skipum eða loftförum.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Kortlagning á eða leit að námum, náttúruauðlindum eða sambærilegu, nema þegar um er að ræða þróun nýrra eða betri aðferða eða tækni.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Fjármögnun samstarfsverkefna án virkrar þátttöku allra samstarfsaðila í verkefninu.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/>
              <a:t>Eftirlit, gæðamat og vottun á núverandi framleiðslu og framboði á vöru og þjónustu.</a:t>
            </a:r>
          </a:p>
          <a:p>
            <a:pPr marL="457200" indent="-457200">
              <a:buFont typeface="+mj-lt"/>
              <a:buAutoNum type="alphaLcPeriod"/>
            </a:pPr>
            <a:r>
              <a:rPr lang="is-IS" sz="3800" dirty="0">
                <a:solidFill>
                  <a:srgbClr val="FF0000"/>
                </a:solidFill>
              </a:rPr>
              <a:t>Öflun og verndun einkaleyfa.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17983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136904" cy="50014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s-IS" sz="2900" b="1" dirty="0"/>
              <a:t>Breyting á lögum þann 19.maí 2020 - </a:t>
            </a:r>
            <a:r>
              <a:rPr lang="is-IS" sz="2400" dirty="0">
                <a:hlinkClick r:id="rId2"/>
              </a:rPr>
              <a:t>https://www.althingi.is/altext/150/s/1372.html</a:t>
            </a:r>
            <a:endParaRPr lang="is-IS" sz="2100" dirty="0"/>
          </a:p>
          <a:p>
            <a:pPr marL="0" indent="0">
              <a:buNone/>
            </a:pPr>
            <a:endParaRPr lang="is-IS" sz="2400" b="1" dirty="0"/>
          </a:p>
          <a:p>
            <a:pPr marL="0" indent="0">
              <a:buNone/>
            </a:pPr>
            <a:r>
              <a:rPr lang="is-IS" sz="2800" dirty="0"/>
              <a:t>Fyrirtæki, sem eru eigendur að rannsóknar- og þróunarverkefnum og hlotið hafa staðfestingu Rannís, rétt á sérstökum frádrætti frá álögðum tekjuskatti árin 2020 og 2021 (til endurgreiðslu 2021 og 2022) sem nemur 35% af útlögðum kostnaði vegna þessara verkefna í tilviki lítilla og meðalstórra fyrirtækja, en 25% í tilviki stórra fyrirtækja.</a:t>
            </a:r>
          </a:p>
          <a:p>
            <a:pPr marL="0" indent="0">
              <a:buNone/>
            </a:pPr>
            <a:endParaRPr lang="is-IS" sz="2800" dirty="0"/>
          </a:p>
          <a:p>
            <a:pPr marL="0" indent="0">
              <a:buNone/>
            </a:pPr>
            <a:r>
              <a:rPr lang="is-IS" sz="2800" dirty="0"/>
              <a:t>Hámark kostnaðar til útreiknings á frádrætti frá álögðum tekjuskatti er samtals 1.100.000.000 kr., á hvert fyrirtæki, þar af er heimilt að telja til þeirrar fjárhæðar allt að 200.000.000 kr. vegna aðkeyptrar rannsóknar- eða þróunarvinnu.</a:t>
            </a:r>
          </a:p>
          <a:p>
            <a:pPr marL="0" indent="0">
              <a:buNone/>
            </a:pPr>
            <a:endParaRPr lang="is-IS" sz="2800" dirty="0"/>
          </a:p>
          <a:p>
            <a:pPr marL="0" indent="0">
              <a:buNone/>
            </a:pPr>
            <a:r>
              <a:rPr lang="is-IS" sz="2900" dirty="0"/>
              <a:t>Skattfrádráttur miðast við verkefni og þarf að sækja um fyrir hvert verkefni.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23052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4"/>
            <a:ext cx="7704856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s-IS" sz="2700" b="1" dirty="0"/>
              <a:t>Umsóknafrestir</a:t>
            </a:r>
          </a:p>
          <a:p>
            <a:pPr marL="0" indent="0">
              <a:buNone/>
            </a:pPr>
            <a:endParaRPr lang="is-IS" sz="2700" b="1" dirty="0"/>
          </a:p>
          <a:p>
            <a:pPr marL="987425" indent="-361950">
              <a:buFont typeface="Wingdings" panose="05000000000000000000" pitchFamily="2" charset="2"/>
              <a:buChar char="ü"/>
            </a:pPr>
            <a:r>
              <a:rPr lang="is-IS" sz="2700" dirty="0"/>
              <a:t>Nýjar umsóknir – til 1. október.</a:t>
            </a:r>
          </a:p>
          <a:p>
            <a:pPr marL="987425" indent="-361950">
              <a:buFont typeface="Wingdings" panose="05000000000000000000" pitchFamily="2" charset="2"/>
              <a:buChar char="ü"/>
            </a:pPr>
            <a:r>
              <a:rPr lang="is-IS" sz="2700" dirty="0"/>
              <a:t>Framhaldsverkefni – til 1. apríl.  </a:t>
            </a:r>
            <a:r>
              <a:rPr lang="is-IS" sz="2400" dirty="0"/>
              <a:t>(6/7. apríl 2021)</a:t>
            </a:r>
            <a:endParaRPr lang="is-IS" sz="2700" dirty="0"/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dirty="0"/>
              <a:t>Athugið að þessir umsóknafrestir eru lögbundnir og það er ekki hægt að færa þá til. </a:t>
            </a:r>
          </a:p>
          <a:p>
            <a:pPr marL="0" indent="0">
              <a:buNone/>
            </a:pPr>
            <a:endParaRPr lang="is-IS" sz="2700" dirty="0"/>
          </a:p>
          <a:p>
            <a:pPr marL="0" indent="0">
              <a:buNone/>
            </a:pPr>
            <a:r>
              <a:rPr lang="is-IS" sz="2700" b="1" dirty="0"/>
              <a:t>Umsækjendur sem sóttu um 1. apríl síðastliðinn (þurftu að) sækja um aftur fyrir 1. október ef frumvarp verður að lögum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0" y="0"/>
            <a:ext cx="9144000" cy="908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sz="3200" dirty="0"/>
              <a:t>Skattfrádráttur</a:t>
            </a:r>
          </a:p>
        </p:txBody>
      </p:sp>
    </p:spTree>
    <p:extLst>
      <p:ext uri="{BB962C8B-B14F-4D97-AF65-F5344CB8AC3E}">
        <p14:creationId xmlns:p14="http://schemas.microsoft.com/office/powerpoint/2010/main" val="2451758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13172</TotalTime>
  <Words>1373</Words>
  <Application>Microsoft Office PowerPoint</Application>
  <PresentationFormat>Widescreen</PresentationFormat>
  <Paragraphs>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HelveticaNeue</vt:lpstr>
      <vt:lpstr>Wingdings</vt:lpstr>
      <vt:lpstr>Office Theme</vt:lpstr>
      <vt:lpstr>SKATTFRÁDRÁTTUR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SKATTFRÁDRÁTTUR</dc:title>
  <dc:creator>Sigurður Björnsson</dc:creator>
  <cp:lastModifiedBy>Davíð Þór Lúðvíksson - RR</cp:lastModifiedBy>
  <cp:revision>36</cp:revision>
  <dcterms:created xsi:type="dcterms:W3CDTF">2020-04-26T18:09:48Z</dcterms:created>
  <dcterms:modified xsi:type="dcterms:W3CDTF">2021-09-01T09:34:49Z</dcterms:modified>
</cp:coreProperties>
</file>