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23" r:id="rId2"/>
    <p:sldId id="257" r:id="rId3"/>
    <p:sldId id="724" r:id="rId4"/>
    <p:sldId id="722" r:id="rId5"/>
    <p:sldId id="259" r:id="rId6"/>
    <p:sldId id="769" r:id="rId7"/>
    <p:sldId id="766" r:id="rId8"/>
    <p:sldId id="725" r:id="rId9"/>
    <p:sldId id="726" r:id="rId10"/>
    <p:sldId id="727" r:id="rId11"/>
    <p:sldId id="731" r:id="rId12"/>
    <p:sldId id="729" r:id="rId13"/>
    <p:sldId id="730" r:id="rId14"/>
    <p:sldId id="734" r:id="rId15"/>
    <p:sldId id="732" r:id="rId16"/>
    <p:sldId id="736" r:id="rId17"/>
    <p:sldId id="737" r:id="rId18"/>
    <p:sldId id="739" r:id="rId19"/>
    <p:sldId id="740" r:id="rId20"/>
    <p:sldId id="741" r:id="rId21"/>
    <p:sldId id="751" r:id="rId22"/>
    <p:sldId id="757" r:id="rId23"/>
    <p:sldId id="765" r:id="rId24"/>
    <p:sldId id="258" r:id="rId25"/>
    <p:sldId id="767" r:id="rId26"/>
    <p:sldId id="749" r:id="rId27"/>
    <p:sldId id="755" r:id="rId28"/>
    <p:sldId id="747" r:id="rId29"/>
    <p:sldId id="746" r:id="rId30"/>
    <p:sldId id="745" r:id="rId31"/>
    <p:sldId id="768" r:id="rId3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49">
          <p15:clr>
            <a:srgbClr val="A4A3A4"/>
          </p15:clr>
        </p15:guide>
        <p15:guide id="2" orient="horz" pos="360" userDrawn="1">
          <p15:clr>
            <a:srgbClr val="A4A3A4"/>
          </p15:clr>
        </p15:guide>
        <p15:guide id="3" pos="7678" userDrawn="1">
          <p15:clr>
            <a:srgbClr val="A4A3A4"/>
          </p15:clr>
        </p15:guide>
        <p15:guide id="4" pos="910" userDrawn="1">
          <p15:clr>
            <a:srgbClr val="A4A3A4"/>
          </p15:clr>
        </p15:guide>
        <p15:guide id="5" pos="14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384558"/>
    <a:srgbClr val="2C3744"/>
    <a:srgbClr val="60625F"/>
    <a:srgbClr val="00A6FF"/>
    <a:srgbClr val="06B3B7"/>
    <a:srgbClr val="EDAF3F"/>
    <a:srgbClr val="C9CBC7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6291" autoAdjust="0"/>
  </p:normalViewPr>
  <p:slideViewPr>
    <p:cSldViewPr snapToGrid="0" snapToObjects="1">
      <p:cViewPr varScale="1">
        <p:scale>
          <a:sx n="33" d="100"/>
          <a:sy n="33" d="100"/>
        </p:scale>
        <p:origin x="980" y="56"/>
      </p:cViewPr>
      <p:guideLst>
        <p:guide orient="horz" pos="8249"/>
        <p:guide orient="horz" pos="360"/>
        <p:guide pos="7678"/>
        <p:guide pos="910"/>
        <p:guide pos="144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38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36C1-A8C7-4C53-BE55-58C5E3535E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0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1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2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296923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8087229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3742307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9371496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2296923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8087229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13742307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9371496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6667467"/>
            <a:ext cx="5688118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fld id="{7BBEF63A-9845-4CD2-9A43-89D1A7BF2468}" type="datetime1">
              <a:rPr lang="is-IS" smtClean="0"/>
              <a:t>24.6.2017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3344265"/>
            <a:ext cx="877914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561802" y="3344265"/>
            <a:ext cx="884287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6667467"/>
            <a:ext cx="5688118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fld id="{9E051C8D-2ABB-4A37-9897-53CBCE5DAFF3}" type="datetime1">
              <a:rPr lang="is-IS" smtClean="0"/>
              <a:t>24.6.2017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414224" cy="13716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5" y="3499556"/>
            <a:ext cx="9285380" cy="585304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0" y="6286877"/>
            <a:ext cx="4331698" cy="273048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5" y="6258655"/>
            <a:ext cx="4331698" cy="273048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66847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96240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760861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84877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66847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96240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760861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84877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66847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96240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60861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084877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01313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59690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18066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76443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34820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8393197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01313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59690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8066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76443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334820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393197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1313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59690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218066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276443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334820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8393197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732134" y="4330877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2188825" y="4330877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732134" y="7791285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2188825" y="7791285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our Clients are 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693787" y="3633056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3020151" y="3633056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693787" y="7516765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3020151" y="7516765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173578"/>
            <a:ext cx="24377650" cy="494569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9673915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4" y="12576022"/>
            <a:ext cx="2026444" cy="478631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95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6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964453" y="2909475"/>
            <a:ext cx="4106508" cy="7293622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841511" y="2909475"/>
            <a:ext cx="4106508" cy="7293622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2688700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32974" y="7361362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858054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290040" y="6148403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5415879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sit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7197" y="2491114"/>
            <a:ext cx="4500308" cy="799305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2960147"/>
            <a:ext cx="2437765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423368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923FEC3D-0C60-4FFF-BFA4-4E39EDC40190}" type="datetime1">
              <a:rPr lang="is-IS" smtClean="0"/>
              <a:t>24.6.2017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159F607E-3BDC-400A-BEE7-F353DC04217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165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64BEBB73-F6C1-4049-A0AC-376216CFB297}" type="datetime1">
              <a:rPr lang="is-IS" smtClean="0"/>
              <a:t>24.6.2017</a:t>
            </a:fld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159F607E-3BDC-400A-BEE7-F353DC04217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6961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E46B8098-0326-4DB1-8BE0-89142305BFC3}" type="datetimeFigureOut">
              <a:rPr lang="is-IS" smtClean="0"/>
              <a:t>24.6.2017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159F607E-3BDC-400A-BEE7-F353DC04217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80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e diagram 6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9396055" y="641469"/>
            <a:ext cx="5548572" cy="52806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800" i="0" baseline="0">
                <a:latin typeface="Latolight"/>
                <a:cs typeface="Latolight"/>
              </a:defRPr>
            </a:lvl1pPr>
            <a:lvl2pPr marL="196279" indent="0">
              <a:buNone/>
              <a:defRPr>
                <a:latin typeface="Calibri (Headings)"/>
                <a:cs typeface="Calibri (Headings)"/>
              </a:defRPr>
            </a:lvl2pPr>
            <a:lvl3pPr marL="437959" indent="0">
              <a:buNone/>
              <a:defRPr>
                <a:latin typeface="Calibri (Headings)"/>
                <a:cs typeface="Calibri (Headings)"/>
              </a:defRPr>
            </a:lvl3pPr>
            <a:lvl4pPr marL="709676" indent="0">
              <a:buNone/>
              <a:defRPr>
                <a:latin typeface="Calibri (Headings)"/>
                <a:cs typeface="Calibri (Headings)"/>
              </a:defRPr>
            </a:lvl4pPr>
            <a:lvl5pPr marL="951357" indent="0">
              <a:buNone/>
              <a:defRPr>
                <a:latin typeface="Calibri (Headings)"/>
                <a:cs typeface="Calibri (Headings)"/>
              </a:defRPr>
            </a:lvl5pPr>
          </a:lstStyle>
          <a:p>
            <a:pPr lvl="0"/>
            <a:r>
              <a:rPr lang="is-IS" dirty="0"/>
              <a:t>THEME 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05213" y="1169529"/>
            <a:ext cx="12777783" cy="84145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i="0" baseline="0"/>
            </a:lvl1pPr>
          </a:lstStyle>
          <a:p>
            <a:r>
              <a:rPr lang="is-IS" dirty="0"/>
              <a:t>Tree diagram with six elements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105" y="12815338"/>
            <a:ext cx="19452725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288" y="12573193"/>
            <a:ext cx="1842787" cy="488400"/>
          </a:xfrm>
          <a:prstGeom prst="rect">
            <a:avLst/>
          </a:prstGeom>
        </p:spPr>
      </p:pic>
      <p:sp>
        <p:nvSpPr>
          <p:cNvPr id="11" name="Freeform 127"/>
          <p:cNvSpPr>
            <a:spLocks/>
          </p:cNvSpPr>
          <p:nvPr userDrawn="1"/>
        </p:nvSpPr>
        <p:spPr bwMode="auto">
          <a:xfrm>
            <a:off x="11171926" y="4785125"/>
            <a:ext cx="4001411" cy="4002443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2" name="Freeform 127"/>
          <p:cNvSpPr>
            <a:spLocks/>
          </p:cNvSpPr>
          <p:nvPr userDrawn="1"/>
        </p:nvSpPr>
        <p:spPr bwMode="auto">
          <a:xfrm flipH="1">
            <a:off x="15069418" y="5853786"/>
            <a:ext cx="3687739" cy="3688691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3" name="Freeform 128"/>
          <p:cNvSpPr>
            <a:spLocks/>
          </p:cNvSpPr>
          <p:nvPr userDrawn="1"/>
        </p:nvSpPr>
        <p:spPr bwMode="auto">
          <a:xfrm>
            <a:off x="12956991" y="7394403"/>
            <a:ext cx="348657" cy="346171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14" name="Freeform 129"/>
          <p:cNvSpPr>
            <a:spLocks/>
          </p:cNvSpPr>
          <p:nvPr userDrawn="1"/>
        </p:nvSpPr>
        <p:spPr bwMode="auto">
          <a:xfrm rot="2925807">
            <a:off x="13361750" y="8101310"/>
            <a:ext cx="138788" cy="813530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5" name="Freeform 130"/>
          <p:cNvSpPr>
            <a:spLocks/>
          </p:cNvSpPr>
          <p:nvPr userDrawn="1"/>
        </p:nvSpPr>
        <p:spPr bwMode="auto">
          <a:xfrm rot="18703107">
            <a:off x="12655701" y="7657548"/>
            <a:ext cx="120913" cy="1105892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6" name="Freeform 128"/>
          <p:cNvSpPr>
            <a:spLocks/>
          </p:cNvSpPr>
          <p:nvPr userDrawn="1"/>
        </p:nvSpPr>
        <p:spPr bwMode="auto">
          <a:xfrm flipH="1">
            <a:off x="16805623" y="8166226"/>
            <a:ext cx="282197" cy="2689888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17" name="Freeform 129"/>
          <p:cNvSpPr>
            <a:spLocks/>
          </p:cNvSpPr>
          <p:nvPr userDrawn="1"/>
        </p:nvSpPr>
        <p:spPr bwMode="auto">
          <a:xfrm rot="18674193" flipH="1">
            <a:off x="16509833" y="8544761"/>
            <a:ext cx="75568" cy="99693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8" name="Freeform 130"/>
          <p:cNvSpPr>
            <a:spLocks/>
          </p:cNvSpPr>
          <p:nvPr userDrawn="1"/>
        </p:nvSpPr>
        <p:spPr bwMode="auto">
          <a:xfrm rot="2896893" flipH="1">
            <a:off x="17229638" y="8270695"/>
            <a:ext cx="105799" cy="89509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19" name="Freeform 127"/>
          <p:cNvSpPr>
            <a:spLocks/>
          </p:cNvSpPr>
          <p:nvPr userDrawn="1"/>
        </p:nvSpPr>
        <p:spPr bwMode="auto">
          <a:xfrm flipH="1">
            <a:off x="18740188" y="4936897"/>
            <a:ext cx="4462164" cy="4463317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0" name="Freeform 128"/>
          <p:cNvSpPr>
            <a:spLocks/>
          </p:cNvSpPr>
          <p:nvPr userDrawn="1"/>
        </p:nvSpPr>
        <p:spPr bwMode="auto">
          <a:xfrm flipH="1">
            <a:off x="20863605" y="8166226"/>
            <a:ext cx="282197" cy="2689888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21" name="Freeform 129"/>
          <p:cNvSpPr>
            <a:spLocks/>
          </p:cNvSpPr>
          <p:nvPr userDrawn="1"/>
        </p:nvSpPr>
        <p:spPr bwMode="auto">
          <a:xfrm rot="18674193" flipH="1">
            <a:off x="20567815" y="8544761"/>
            <a:ext cx="75568" cy="99693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2" name="Freeform 130"/>
          <p:cNvSpPr>
            <a:spLocks/>
          </p:cNvSpPr>
          <p:nvPr userDrawn="1"/>
        </p:nvSpPr>
        <p:spPr bwMode="auto">
          <a:xfrm rot="2896893" flipH="1">
            <a:off x="21287620" y="8270695"/>
            <a:ext cx="105799" cy="89509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3" name="Freeform 127"/>
          <p:cNvSpPr>
            <a:spLocks/>
          </p:cNvSpPr>
          <p:nvPr userDrawn="1"/>
        </p:nvSpPr>
        <p:spPr bwMode="auto">
          <a:xfrm flipH="1">
            <a:off x="4792602" y="5257363"/>
            <a:ext cx="3300878" cy="3301728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4" name="Freeform 127"/>
          <p:cNvSpPr>
            <a:spLocks/>
          </p:cNvSpPr>
          <p:nvPr userDrawn="1"/>
        </p:nvSpPr>
        <p:spPr bwMode="auto">
          <a:xfrm>
            <a:off x="7972381" y="6105610"/>
            <a:ext cx="3363720" cy="3364567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5" name="Freeform 127"/>
          <p:cNvSpPr>
            <a:spLocks/>
          </p:cNvSpPr>
          <p:nvPr userDrawn="1"/>
        </p:nvSpPr>
        <p:spPr bwMode="auto">
          <a:xfrm flipH="1">
            <a:off x="1267900" y="5853786"/>
            <a:ext cx="3687739" cy="3688691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6" name="Freeform 128"/>
          <p:cNvSpPr>
            <a:spLocks/>
          </p:cNvSpPr>
          <p:nvPr userDrawn="1"/>
        </p:nvSpPr>
        <p:spPr bwMode="auto">
          <a:xfrm flipH="1">
            <a:off x="6327760" y="7282781"/>
            <a:ext cx="324204" cy="3573333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27" name="Freeform 129"/>
          <p:cNvSpPr>
            <a:spLocks/>
          </p:cNvSpPr>
          <p:nvPr userDrawn="1"/>
        </p:nvSpPr>
        <p:spPr bwMode="auto">
          <a:xfrm rot="18674193" flipH="1">
            <a:off x="6137416" y="7781431"/>
            <a:ext cx="129055" cy="75647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8" name="Freeform 130"/>
          <p:cNvSpPr>
            <a:spLocks/>
          </p:cNvSpPr>
          <p:nvPr userDrawn="1"/>
        </p:nvSpPr>
        <p:spPr bwMode="auto">
          <a:xfrm rot="2896893" flipH="1">
            <a:off x="6822585" y="7381332"/>
            <a:ext cx="75571" cy="1028327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29" name="Freeform 128"/>
          <p:cNvSpPr>
            <a:spLocks/>
          </p:cNvSpPr>
          <p:nvPr userDrawn="1"/>
        </p:nvSpPr>
        <p:spPr bwMode="auto">
          <a:xfrm>
            <a:off x="9450114" y="8457579"/>
            <a:ext cx="330041" cy="2398536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30" name="Freeform 129"/>
          <p:cNvSpPr>
            <a:spLocks/>
          </p:cNvSpPr>
          <p:nvPr userDrawn="1"/>
        </p:nvSpPr>
        <p:spPr bwMode="auto">
          <a:xfrm rot="2925807">
            <a:off x="9846363" y="8731846"/>
            <a:ext cx="131378" cy="770095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31" name="Freeform 130"/>
          <p:cNvSpPr>
            <a:spLocks/>
          </p:cNvSpPr>
          <p:nvPr userDrawn="1"/>
        </p:nvSpPr>
        <p:spPr bwMode="auto">
          <a:xfrm rot="18703107">
            <a:off x="9140820" y="8354960"/>
            <a:ext cx="147386" cy="1046848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32" name="Freeform 128"/>
          <p:cNvSpPr>
            <a:spLocks/>
          </p:cNvSpPr>
          <p:nvPr userDrawn="1"/>
        </p:nvSpPr>
        <p:spPr bwMode="auto">
          <a:xfrm flipH="1">
            <a:off x="3004105" y="8166226"/>
            <a:ext cx="282197" cy="2689888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Lato Light"/>
              <a:cs typeface="Lato Light"/>
            </a:endParaRPr>
          </a:p>
        </p:txBody>
      </p:sp>
      <p:sp>
        <p:nvSpPr>
          <p:cNvPr id="33" name="Freeform 129"/>
          <p:cNvSpPr>
            <a:spLocks/>
          </p:cNvSpPr>
          <p:nvPr userDrawn="1"/>
        </p:nvSpPr>
        <p:spPr bwMode="auto">
          <a:xfrm rot="18674193" flipH="1">
            <a:off x="2708316" y="8544761"/>
            <a:ext cx="75568" cy="99693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34" name="Freeform 130"/>
          <p:cNvSpPr>
            <a:spLocks/>
          </p:cNvSpPr>
          <p:nvPr userDrawn="1"/>
        </p:nvSpPr>
        <p:spPr bwMode="auto">
          <a:xfrm rot="2896893" flipH="1">
            <a:off x="3428120" y="8270695"/>
            <a:ext cx="105799" cy="895091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Lato Light"/>
              <a:cs typeface="Lato Light"/>
            </a:endParaRP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195013" y="2731752"/>
            <a:ext cx="19901732" cy="1464913"/>
          </a:xfrm>
          <a:prstGeom prst="rect">
            <a:avLst/>
          </a:prstGeom>
        </p:spPr>
        <p:txBody>
          <a:bodyPr vert="horz"/>
          <a:lstStyle>
            <a:lvl1pPr algn="just">
              <a:defRPr lang="en-US" sz="2800" smtClean="0"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endParaRPr lang="en-GB" dirty="0"/>
          </a:p>
        </p:txBody>
      </p:sp>
      <p:sp>
        <p:nvSpPr>
          <p:cNvPr id="52" name="Text Placeholder 46"/>
          <p:cNvSpPr>
            <a:spLocks noGrp="1"/>
          </p:cNvSpPr>
          <p:nvPr>
            <p:ph type="body" sz="quarter" idx="32" hasCustomPrompt="1"/>
          </p:nvPr>
        </p:nvSpPr>
        <p:spPr>
          <a:xfrm>
            <a:off x="1664288" y="6740784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one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1664288" y="7333483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  <p:sp>
        <p:nvSpPr>
          <p:cNvPr id="54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5018050" y="5853786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two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5018050" y="6446485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  <p:sp>
        <p:nvSpPr>
          <p:cNvPr id="56" name="Text Placeholder 46"/>
          <p:cNvSpPr>
            <a:spLocks noGrp="1"/>
          </p:cNvSpPr>
          <p:nvPr>
            <p:ph type="body" sz="quarter" idx="36" hasCustomPrompt="1"/>
          </p:nvPr>
        </p:nvSpPr>
        <p:spPr>
          <a:xfrm>
            <a:off x="8190760" y="6663928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three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8190760" y="7256627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  <p:sp>
        <p:nvSpPr>
          <p:cNvPr id="58" name="Text Placeholder 46"/>
          <p:cNvSpPr>
            <a:spLocks noGrp="1"/>
          </p:cNvSpPr>
          <p:nvPr>
            <p:ph type="body" sz="quarter" idx="38" hasCustomPrompt="1"/>
          </p:nvPr>
        </p:nvSpPr>
        <p:spPr>
          <a:xfrm>
            <a:off x="11713018" y="5426177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four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1713018" y="6018876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  <p:sp>
        <p:nvSpPr>
          <p:cNvPr id="60" name="Text Placeholder 46"/>
          <p:cNvSpPr>
            <a:spLocks noGrp="1"/>
          </p:cNvSpPr>
          <p:nvPr>
            <p:ph type="body" sz="quarter" idx="40" hasCustomPrompt="1"/>
          </p:nvPr>
        </p:nvSpPr>
        <p:spPr>
          <a:xfrm>
            <a:off x="15470201" y="6430176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five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15470201" y="7022875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  <p:sp>
        <p:nvSpPr>
          <p:cNvPr id="62" name="Text Placeholder 46"/>
          <p:cNvSpPr>
            <a:spLocks noGrp="1"/>
          </p:cNvSpPr>
          <p:nvPr>
            <p:ph type="body" sz="quarter" idx="42" hasCustomPrompt="1"/>
          </p:nvPr>
        </p:nvSpPr>
        <p:spPr>
          <a:xfrm>
            <a:off x="19528183" y="5728590"/>
            <a:ext cx="2954331" cy="467503"/>
          </a:xfrm>
          <a:prstGeom prst="rect">
            <a:avLst/>
          </a:prstGeom>
        </p:spPr>
        <p:txBody>
          <a:bodyPr vert="horz"/>
          <a:lstStyle>
            <a:lvl1pPr algn="ctr">
              <a:defRPr sz="2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Element six</a:t>
            </a: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43" hasCustomPrompt="1"/>
          </p:nvPr>
        </p:nvSpPr>
        <p:spPr>
          <a:xfrm>
            <a:off x="19528183" y="6321289"/>
            <a:ext cx="2954331" cy="1340952"/>
          </a:xfrm>
          <a:prstGeom prst="rect">
            <a:avLst/>
          </a:prstGeom>
        </p:spPr>
        <p:txBody>
          <a:bodyPr vert="horz"/>
          <a:lstStyle>
            <a:lvl1pPr algn="ctr">
              <a:defRPr lang="en-US" sz="2000" b="0" smtClean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31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12161839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57797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356528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2" y="2676266"/>
            <a:ext cx="10052051" cy="84627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541676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297949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2954659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8601817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877802" y="12815338"/>
            <a:ext cx="19149028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4" y="12576022"/>
            <a:ext cx="2026444" cy="4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971" r:id="rId2"/>
    <p:sldLayoutId id="2147483968" r:id="rId3"/>
    <p:sldLayoutId id="2147483752" r:id="rId4"/>
    <p:sldLayoutId id="2147483818" r:id="rId5"/>
    <p:sldLayoutId id="2147483819" r:id="rId6"/>
    <p:sldLayoutId id="2147483821" r:id="rId7"/>
    <p:sldLayoutId id="2147483753" r:id="rId8"/>
    <p:sldLayoutId id="2147483755" r:id="rId9"/>
    <p:sldLayoutId id="2147483756" r:id="rId10"/>
    <p:sldLayoutId id="2147483765" r:id="rId11"/>
    <p:sldLayoutId id="2147483766" r:id="rId12"/>
    <p:sldLayoutId id="2147483775" r:id="rId13"/>
    <p:sldLayoutId id="2147483783" r:id="rId14"/>
    <p:sldLayoutId id="2147483784" r:id="rId15"/>
    <p:sldLayoutId id="2147483820" r:id="rId16"/>
    <p:sldLayoutId id="2147483785" r:id="rId17"/>
    <p:sldLayoutId id="2147483822" r:id="rId18"/>
    <p:sldLayoutId id="2147483834" r:id="rId19"/>
    <p:sldLayoutId id="2147483871" r:id="rId20"/>
    <p:sldLayoutId id="2147483872" r:id="rId21"/>
    <p:sldLayoutId id="2147483873" r:id="rId22"/>
    <p:sldLayoutId id="2147483874" r:id="rId23"/>
    <p:sldLayoutId id="2147483926" r:id="rId24"/>
    <p:sldLayoutId id="2147483928" r:id="rId25"/>
    <p:sldLayoutId id="2147483929" r:id="rId26"/>
    <p:sldLayoutId id="2147484004" r:id="rId27"/>
    <p:sldLayoutId id="2147484005" r:id="rId28"/>
    <p:sldLayoutId id="2147484006" r:id="rId29"/>
    <p:sldLayoutId id="2147484007" r:id="rId3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5458" y="-998746"/>
            <a:ext cx="25656765" cy="15517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566" y="-1193299"/>
            <a:ext cx="16468741" cy="155174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347730" y="10279062"/>
            <a:ext cx="12188825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is-IS" sz="7200" dirty="0" smtClean="0">
                <a:solidFill>
                  <a:prstClr val="white"/>
                </a:solidFill>
                <a:latin typeface="Lato Black"/>
                <a:cs typeface="Lato Black"/>
              </a:rPr>
              <a:t>Sjúkraflutningar</a:t>
            </a:r>
            <a:endParaRPr lang="is-IS" sz="7200" dirty="0">
              <a:solidFill>
                <a:prstClr val="white"/>
              </a:solidFill>
              <a:latin typeface="Lato Black"/>
              <a:cs typeface="Lato Black"/>
            </a:endParaRPr>
          </a:p>
          <a:p>
            <a:pPr lvl="0" algn="r">
              <a:lnSpc>
                <a:spcPct val="90000"/>
              </a:lnSpc>
            </a:pPr>
            <a:r>
              <a:rPr lang="is-IS" sz="7200" dirty="0" smtClean="0">
                <a:solidFill>
                  <a:prstClr val="white"/>
                </a:solidFill>
                <a:latin typeface="Lato Black"/>
                <a:cs typeface="Lato Black"/>
              </a:rPr>
              <a:t>Júní  </a:t>
            </a:r>
            <a:r>
              <a:rPr lang="en-US" sz="7200" dirty="0" smtClean="0">
                <a:solidFill>
                  <a:prstClr val="white"/>
                </a:solidFill>
                <a:latin typeface="Lato Black"/>
                <a:cs typeface="Lato Black"/>
              </a:rPr>
              <a:t>2017</a:t>
            </a:r>
            <a:endParaRPr lang="en-US" sz="7200" dirty="0">
              <a:solidFill>
                <a:prstClr val="white"/>
              </a:solidFill>
              <a:latin typeface="Lato Black"/>
              <a:cs typeface="Lato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5787"/>
            <a:ext cx="4428565" cy="11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97" y="277761"/>
            <a:ext cx="19063216" cy="1310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369" y="12421892"/>
            <a:ext cx="6827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000" dirty="0"/>
              <a:t>http://www.vikudagur.is/is/</a:t>
            </a:r>
            <a:r>
              <a:rPr lang="is-IS" sz="2000" dirty="0" err="1"/>
              <a:t>frettir</a:t>
            </a:r>
            <a:r>
              <a:rPr lang="is-IS" sz="2000" dirty="0"/>
              <a:t>/</a:t>
            </a:r>
            <a:r>
              <a:rPr lang="is-IS" sz="2000" dirty="0" err="1"/>
              <a:t>sjukraflugid</a:t>
            </a:r>
            <a:r>
              <a:rPr lang="is-IS" sz="2000" dirty="0"/>
              <a:t>-</a:t>
            </a:r>
            <a:r>
              <a:rPr lang="is-IS" sz="2000" dirty="0" err="1"/>
              <a:t>lifaed</a:t>
            </a:r>
            <a:r>
              <a:rPr lang="is-IS" sz="2000" dirty="0"/>
              <a:t>-</a:t>
            </a:r>
            <a:r>
              <a:rPr lang="is-IS" sz="2000" dirty="0" err="1"/>
              <a:t>landsbyggdarinnar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1525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258" y="8394268"/>
            <a:ext cx="9305925" cy="42576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314988" y="7285020"/>
            <a:ext cx="3054035" cy="1431582"/>
          </a:xfrm>
          <a:prstGeom prst="wedgeRoundRectCallout">
            <a:avLst>
              <a:gd name="adj1" fmla="val -36805"/>
              <a:gd name="adj2" fmla="val 84570"/>
              <a:gd name="adj3" fmla="val 16667"/>
            </a:avLst>
          </a:prstGeom>
          <a:solidFill>
            <a:schemeClr val="accent1">
              <a:alpha val="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b="1" dirty="0" smtClean="0">
                <a:solidFill>
                  <a:schemeClr val="accent1"/>
                </a:solidFill>
              </a:rPr>
              <a:t>Heilbrigðisþjónusta</a:t>
            </a:r>
            <a:r>
              <a:rPr lang="is-IS" sz="2000" b="1" dirty="0" smtClean="0">
                <a:solidFill>
                  <a:schemeClr val="accent1"/>
                </a:solidFill>
              </a:rPr>
              <a:t> mjög dreifð á Suðurlandi</a:t>
            </a:r>
            <a:endParaRPr lang="is-IS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3621" y="10523105"/>
            <a:ext cx="51862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s-IS" sz="2000" dirty="0" smtClean="0">
                <a:solidFill>
                  <a:schemeClr val="accent1"/>
                </a:solidFill>
              </a:rPr>
              <a:t>Vegalengd frá Höfn til sjúkrahúss á Selfossi </a:t>
            </a:r>
          </a:p>
          <a:p>
            <a:r>
              <a:rPr lang="is-IS" sz="2000" dirty="0" smtClean="0">
                <a:solidFill>
                  <a:schemeClr val="accent1"/>
                </a:solidFill>
              </a:rPr>
              <a:t>401 km, keyrsluleið 4 </a:t>
            </a:r>
            <a:r>
              <a:rPr lang="is-IS" sz="2000" dirty="0" err="1" smtClean="0">
                <a:solidFill>
                  <a:schemeClr val="accent1"/>
                </a:solidFill>
              </a:rPr>
              <a:t>klst</a:t>
            </a:r>
            <a:r>
              <a:rPr lang="is-IS" sz="2000" dirty="0" smtClean="0">
                <a:solidFill>
                  <a:schemeClr val="accent1"/>
                </a:solidFill>
              </a:rPr>
              <a:t> 46 mín</a:t>
            </a:r>
            <a:endParaRPr lang="is-IS" sz="2000" dirty="0">
              <a:solidFill>
                <a:schemeClr val="accent1"/>
              </a:solidFill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19786423" y="2748733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Heildaríbúafjöldi á Suðurlandi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 smtClean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26 </a:t>
            </a:r>
            <a:r>
              <a:rPr lang="is-IS" dirty="0" err="1" smtClean="0">
                <a:solidFill>
                  <a:schemeClr val="accent1"/>
                </a:solidFill>
              </a:rPr>
              <a:t>þús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19786424" y="5789360"/>
            <a:ext cx="3514163" cy="190270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Suðurland er stórt svæði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30.966 km2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9794070" y="8716602"/>
            <a:ext cx="3514163" cy="204687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Keyrsluleið frá Höfn á sjúkrahús á Suðurlandi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4 </a:t>
            </a:r>
            <a:r>
              <a:rPr lang="is-IS" dirty="0" err="1" smtClean="0">
                <a:solidFill>
                  <a:schemeClr val="accent1"/>
                </a:solidFill>
              </a:rPr>
              <a:t>klst</a:t>
            </a:r>
            <a:r>
              <a:rPr lang="is-IS" dirty="0" smtClean="0">
                <a:solidFill>
                  <a:schemeClr val="accent1"/>
                </a:solidFill>
              </a:rPr>
              <a:t> 46 mín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3296" y="673624"/>
            <a:ext cx="8784776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Íbúafjöldi og heilbrigðisþjónusta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21" y="3396532"/>
            <a:ext cx="6487867" cy="35931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07623"/>
              </p:ext>
            </p:extLst>
          </p:nvPr>
        </p:nvGraphicFramePr>
        <p:xfrm>
          <a:off x="537081" y="3748825"/>
          <a:ext cx="6008784" cy="656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860365" imgH="2032175" progId="Excel.Sheet.12">
                  <p:embed/>
                </p:oleObj>
              </mc:Choice>
              <mc:Fallback>
                <p:oleObj name="Worksheet" r:id="rId5" imgW="1860365" imgH="2032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081" y="3748825"/>
                        <a:ext cx="6008784" cy="6562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365" y="4779097"/>
            <a:ext cx="8817853" cy="6132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96395" y="10665442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Heimild: skýrsla Ferðamálastofu apríl 2015, tölur frá 2014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636" y="673624"/>
            <a:ext cx="20610130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Fjölgun ferðamanna – fjölsóttast á Suðurlandi rúmlega helmingur á topp 10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3" y="4533900"/>
            <a:ext cx="13810198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56" y="3364375"/>
            <a:ext cx="14526588" cy="806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3389" y="673624"/>
            <a:ext cx="7824578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Sumarbústaðir á </a:t>
            </a:r>
            <a:r>
              <a:rPr lang="is-IS" sz="4800" dirty="0">
                <a:solidFill>
                  <a:schemeClr val="accent1"/>
                </a:solidFill>
                <a:latin typeface="Lato Light"/>
                <a:cs typeface="Lato Light"/>
              </a:rPr>
              <a:t>Suðurlandi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178461" y="2647250"/>
            <a:ext cx="18333876" cy="9079885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9" indent="-457119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   Íbúafjöldi:</a:t>
            </a:r>
          </a:p>
          <a:p>
            <a:r>
              <a:rPr lang="is-IS" sz="2800" dirty="0" smtClean="0"/>
              <a:t>Á Suðurlandi eru um 26.000 íbúar</a:t>
            </a:r>
          </a:p>
          <a:p>
            <a:endParaRPr lang="is-IS" sz="2800" dirty="0" smtClean="0"/>
          </a:p>
          <a:p>
            <a:pPr marL="742950" indent="-742950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Ferðamenn: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Áætlun gerir ráð fyrir um 1.000.000 ferðamanna á svæðinu</a:t>
            </a:r>
          </a:p>
          <a:p>
            <a:pPr algn="just">
              <a:lnSpc>
                <a:spcPct val="110000"/>
              </a:lnSpc>
            </a:pPr>
            <a:endParaRPr lang="is-IS" sz="2800" dirty="0" smtClean="0"/>
          </a:p>
          <a:p>
            <a:pPr marL="571500" indent="-5715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s-IS" sz="3600" dirty="0" smtClean="0"/>
              <a:t>Sumarhúsabyggð: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Tugir þúsunda innlendra ferðamanna í sumarhúsabyggð </a:t>
            </a:r>
          </a:p>
          <a:p>
            <a:pPr algn="just">
              <a:lnSpc>
                <a:spcPct val="110000"/>
              </a:lnSpc>
            </a:pPr>
            <a:endParaRPr lang="is-IS" sz="2800" dirty="0" smtClean="0"/>
          </a:p>
          <a:p>
            <a:pPr marL="571500" indent="-5715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s-IS" sz="3600" dirty="0" smtClean="0"/>
              <a:t>Dreifbýlt: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Suðurland er yfir 30.966 km2. </a:t>
            </a:r>
          </a:p>
          <a:p>
            <a:pPr algn="just">
              <a:lnSpc>
                <a:spcPct val="110000"/>
              </a:lnSpc>
            </a:pPr>
            <a:endParaRPr lang="is-I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6457183" y="673624"/>
            <a:ext cx="114569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Staðreyndir </a:t>
            </a:r>
            <a:r>
              <a:rPr lang="is-IS" sz="4800" dirty="0">
                <a:solidFill>
                  <a:schemeClr val="accent1"/>
                </a:solidFill>
                <a:latin typeface="Lato Light"/>
                <a:cs typeface="Lato Light"/>
              </a:rPr>
              <a:t>um Suðurland - </a:t>
            </a: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samandregið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7"/>
          <p:cNvSpPr txBox="1"/>
          <p:nvPr/>
        </p:nvSpPr>
        <p:spPr>
          <a:xfrm>
            <a:off x="19794071" y="2095552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Styrkja þarf innviði rekstrar sjúkraflutninga á Suðurlandi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19794070" y="4940341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Auka þarf fjárframlög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9794071" y="7785130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Fjölga þarf læknum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9794071" y="10539740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sz="4800" dirty="0" smtClean="0">
                <a:solidFill>
                  <a:schemeClr val="accent1"/>
                </a:solidFill>
              </a:rPr>
              <a:t>=</a:t>
            </a:r>
          </a:p>
          <a:p>
            <a:r>
              <a:rPr lang="is-IS" dirty="0" smtClean="0">
                <a:solidFill>
                  <a:schemeClr val="accent1"/>
                </a:solidFill>
              </a:rPr>
              <a:t>Sjúkraþyrla m/staðarvakt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/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879082" y="10163996"/>
            <a:ext cx="905889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Af</a:t>
            </a:r>
            <a:r>
              <a:rPr lang="en-US" sz="7200" dirty="0" smtClean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hverju</a:t>
            </a:r>
            <a:r>
              <a:rPr lang="en-US" sz="7200" dirty="0" smtClean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sjúkraþyrla</a:t>
            </a:r>
            <a:r>
              <a:rPr lang="en-US" sz="7200" dirty="0" smtClean="0">
                <a:solidFill>
                  <a:schemeClr val="bg1"/>
                </a:solidFill>
                <a:latin typeface="Lato Black"/>
                <a:cs typeface="Lato Black"/>
              </a:rPr>
              <a:t>?</a:t>
            </a:r>
            <a:endParaRPr lang="en-US" sz="7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6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865312" y="2647250"/>
            <a:ext cx="20647025" cy="11718556"/>
          </a:xfrm>
          <a:prstGeom prst="rect">
            <a:avLst/>
          </a:prstGeom>
        </p:spPr>
        <p:txBody>
          <a:bodyPr vert="horz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9" indent="-457119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   Viðbragðstími – dæmi *</a:t>
            </a:r>
          </a:p>
          <a:p>
            <a:pPr marL="457200" indent="-457200">
              <a:buFontTx/>
              <a:buChar char="-"/>
            </a:pPr>
            <a:r>
              <a:rPr lang="is-IS" sz="2800" dirty="0" smtClean="0"/>
              <a:t>Í hjartastoppi minnka lífslíkur um 7-10% fyrir hverja mínútu sem líður án meðferðar.   </a:t>
            </a:r>
          </a:p>
          <a:p>
            <a:pPr marL="457200" indent="-457200">
              <a:buFontTx/>
              <a:buChar char="-"/>
            </a:pPr>
            <a:r>
              <a:rPr lang="is-IS" sz="2800" dirty="0" smtClean="0"/>
              <a:t>Meðferð fyrstu mín til klst eftir alvarlegt slys er talin afgerandi með tilliti til lifunar og lífsgæða (golden hour)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s-IS" sz="3600" dirty="0" smtClean="0"/>
              <a:t>Stuðningur við sjúkrabíla í stjálbýli *</a:t>
            </a:r>
            <a:endParaRPr lang="is-IS" sz="3600" dirty="0"/>
          </a:p>
          <a:p>
            <a:r>
              <a:rPr lang="is-IS" sz="2800" dirty="0" smtClean="0"/>
              <a:t>- Svæði sem standa illa undir því að halda úti sjúkrabíl vegna mannfæðar á svæðinu og fárra útkalla, </a:t>
            </a:r>
          </a:p>
          <a:p>
            <a:r>
              <a:rPr lang="is-IS" sz="2800" dirty="0" smtClean="0"/>
              <a:t>þyrla gæti stutt við slík svæði en kemur þó aldrei alveg í stað sjúkrabíla á þessum svæðum.</a:t>
            </a:r>
          </a:p>
          <a:p>
            <a:pPr marL="742950" indent="-742950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Mönnun lækna á dreifbýlum svæðum og viðbætur lækna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Kallað hefur verið eftir fjölgun lækna nálægt helstu ferðamannastöðum.   Þyrlan ætti að draga úr þeirri þörf. </a:t>
            </a:r>
          </a:p>
          <a:p>
            <a:pPr marL="571500" indent="-5715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s-IS" sz="3600" dirty="0" smtClean="0"/>
              <a:t>Bjargar mannslífum og dregur úr kostnaði við heilbrigðisþjónustu – dæmi *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Skjót meðferð við kransæðastíflu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Skjót meðferð við bráðri blóðþurrð í heila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Skjót meðferð við alverlegum höfuðáverkum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Lækkað dánartíðni á alvarlega slösuðum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Endurhæfingarkostnaður minnkar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Afleiðing vegna slysa og sjúkdóma verða minni</a:t>
            </a:r>
          </a:p>
          <a:p>
            <a:pPr algn="just">
              <a:lnSpc>
                <a:spcPct val="110000"/>
              </a:lnSpc>
            </a:pPr>
            <a:endParaRPr lang="is-I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3649534" y="673624"/>
            <a:ext cx="17072302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Hvaða ávinningur fæst með sjúkraþyrlu með sérhæfðri áhöfn?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7"/>
          <p:cNvSpPr txBox="1"/>
          <p:nvPr/>
        </p:nvSpPr>
        <p:spPr>
          <a:xfrm>
            <a:off x="19794071" y="2095552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Viðbragðstími minnkar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19794070" y="4940341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Stuðningur við sjúkrabílaþjónustu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9794071" y="7785130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Mönnun lækna í dreifbýli og sérfræðiþjónusta 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9794071" y="10539740"/>
            <a:ext cx="3514163" cy="20160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sz="4800" dirty="0">
              <a:solidFill>
                <a:schemeClr val="accent1"/>
              </a:solidFill>
            </a:endParaRPr>
          </a:p>
          <a:p>
            <a:r>
              <a:rPr lang="is-IS" dirty="0" smtClean="0">
                <a:solidFill>
                  <a:schemeClr val="accent1"/>
                </a:solidFill>
              </a:rPr>
              <a:t>Bjargar mannslífum og dregur úr kostnaði</a:t>
            </a:r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3840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96395" y="10665442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Heimild: skýrsla Ferðamálastofu apríl 2015, tölur frá 2014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70282" y="847060"/>
            <a:ext cx="727663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Stytta þarf viðbragðstíma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graphicFrame>
        <p:nvGraphicFramePr>
          <p:cNvPr id="10" name="Table 1993"/>
          <p:cNvGraphicFramePr/>
          <p:nvPr>
            <p:extLst>
              <p:ext uri="{D42A27DB-BD31-4B8C-83A1-F6EECF244321}">
                <p14:modId xmlns:p14="http://schemas.microsoft.com/office/powerpoint/2010/main" val="4185126676"/>
              </p:ext>
            </p:extLst>
          </p:nvPr>
        </p:nvGraphicFramePr>
        <p:xfrm>
          <a:off x="1136113" y="5003638"/>
          <a:ext cx="11757038" cy="6261851"/>
        </p:xfrm>
        <a:graphic>
          <a:graphicData uri="http://schemas.openxmlformats.org/drawingml/2006/table">
            <a:tbl>
              <a:tblPr firstRow="1" firstCol="1" lastRow="1" bandRow="1">
                <a:tableStyleId>{0E3FDE45-AF77-4B5C-9715-49D594BDF05E}</a:tableStyleId>
              </a:tblPr>
              <a:tblGrid>
                <a:gridCol w="213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569">
                <a:tc>
                  <a:txBody>
                    <a:bodyPr/>
                    <a:lstStyle/>
                    <a:p>
                      <a:pPr lvl="0" algn="ctr" defTabSz="914400">
                        <a:defRPr sz="3600" spc="0">
                          <a:latin typeface="Rajdhani"/>
                          <a:ea typeface="Rajdhani"/>
                          <a:cs typeface="Rajdhani"/>
                          <a:sym typeface="Rajdhani"/>
                        </a:defRPr>
                      </a:pPr>
                      <a:r>
                        <a:rPr lang="is-IS" sz="2400" dirty="0" smtClean="0">
                          <a:solidFill>
                            <a:schemeClr val="tx1"/>
                          </a:solidFill>
                          <a:latin typeface="Lato Light"/>
                          <a:cs typeface="Lato Light"/>
                        </a:rPr>
                        <a:t>Frá flugvelli til flugvallar</a:t>
                      </a:r>
                      <a:endParaRPr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Fjöldi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Flugvél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Rajdhani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tilbúin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Rajdhani"/>
                        </a:rPr>
                        <a:t>Í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loftið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Rajdhani"/>
                        </a:rPr>
                        <a:t>Lending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sym typeface="Rajdhani"/>
                        </a:rPr>
                        <a:t> á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sjúkraflugvelli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Sjúklingur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Rajdhani"/>
                        </a:rPr>
                        <a:t> á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Rajdhani"/>
                        </a:rPr>
                        <a:t>áfangastað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Rajdhani"/>
                        </a:rPr>
                        <a:t>Hornafjörður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Rajdhani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26mín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44mín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82mín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147mín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is-IS" sz="2400" noProof="0" dirty="0" smtClean="0">
                          <a:solidFill>
                            <a:schemeClr val="tx1"/>
                          </a:solidFill>
                          <a:sym typeface="Rajdhani"/>
                        </a:rPr>
                        <a:t>Akureyri</a:t>
                      </a:r>
                      <a:endParaRPr lang="is-IS" sz="2400" b="1" noProof="0" dirty="0">
                        <a:solidFill>
                          <a:schemeClr val="tx1"/>
                        </a:solidFill>
                        <a:latin typeface="Lato Light"/>
                        <a:ea typeface="Rajdhani"/>
                        <a:cs typeface="Lato Light"/>
                        <a:sym typeface="Rajdhani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19mín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30mín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64mín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117mín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algn="ctr"/>
                      <a:r>
                        <a:rPr lang="is-IS" sz="2400" b="0" kern="1200" spc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Reykjavík</a:t>
                      </a:r>
                      <a:endParaRPr lang="is-IS" sz="2400" b="0" kern="1200" spc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26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27mín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46mín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85mín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151mín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Vestmanna-eyjar</a:t>
                      </a:r>
                      <a:endParaRPr lang="en-US" sz="24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54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42mín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58mín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97mín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137mín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algn="ctr"/>
                      <a:r>
                        <a:rPr lang="is-IS" sz="2400" b="0" kern="1200" spc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Akureyri</a:t>
                      </a:r>
                      <a:endParaRPr lang="is-IS" sz="2400" b="0" kern="1200" spc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31mín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58mín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105mín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144mín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58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Reykjavík</a:t>
                      </a:r>
                      <a:endParaRPr lang="en-US" sz="2400" b="0" kern="1200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53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42mín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58mín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97mín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137mín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0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05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 marL="49339" marR="49339" marT="49352" marB="49352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055" y="5003638"/>
            <a:ext cx="10937595" cy="6399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6628" y="4136239"/>
            <a:ext cx="1070196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F1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og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F2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sjúkraflug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2015 –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meðaltímar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frá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því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beiðni</a:t>
            </a:r>
            <a:r>
              <a:rPr lang="en-US" sz="32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berst</a:t>
            </a:r>
            <a:endParaRPr lang="en-US" sz="32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09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2" y="3418700"/>
            <a:ext cx="12576598" cy="8411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1340" y="3089787"/>
            <a:ext cx="80317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Viðbragðstími</a:t>
            </a:r>
            <a:r>
              <a:rPr lang="en-US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og</a:t>
            </a:r>
            <a:r>
              <a:rPr lang="en-US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þjónustusvæði</a:t>
            </a:r>
            <a:r>
              <a:rPr lang="en-US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sjúkrabíla</a:t>
            </a:r>
            <a:r>
              <a:rPr lang="en-US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 á </a:t>
            </a:r>
            <a:r>
              <a:rPr lang="en-US" sz="24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Suðurlandi</a:t>
            </a:r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940" y="665696"/>
            <a:ext cx="1702881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Viðbragðstími og mönnun lækna – þó ekki sérhæfð þjónusta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636830" y="8660802"/>
            <a:ext cx="424704" cy="409218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/>
          </a:p>
        </p:txBody>
      </p:sp>
      <p:grpSp>
        <p:nvGrpSpPr>
          <p:cNvPr id="13" name="Group 12"/>
          <p:cNvGrpSpPr/>
          <p:nvPr/>
        </p:nvGrpSpPr>
        <p:grpSpPr>
          <a:xfrm rot="11596547">
            <a:off x="15696281" y="9029343"/>
            <a:ext cx="3240126" cy="261045"/>
            <a:chOff x="2671707" y="2201693"/>
            <a:chExt cx="1782533" cy="143575"/>
          </a:xfrm>
        </p:grpSpPr>
        <p:sp>
          <p:nvSpPr>
            <p:cNvPr id="14" name="Oval 13"/>
            <p:cNvSpPr/>
            <p:nvPr/>
          </p:nvSpPr>
          <p:spPr>
            <a:xfrm>
              <a:off x="4313388" y="2201693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 rot="11024961" flipV="1">
              <a:off x="2671707" y="2219761"/>
              <a:ext cx="1640694" cy="8387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3705328" y="11628343"/>
            <a:ext cx="6195380" cy="1268751"/>
          </a:xfrm>
          <a:prstGeom prst="rect">
            <a:avLst/>
          </a:prstGeom>
        </p:spPr>
        <p:txBody>
          <a:bodyPr wrap="square" lIns="487582" tIns="91422" rIns="487582" bIns="195033">
            <a:spAutoFit/>
          </a:bodyPr>
          <a:lstStyle/>
          <a:p>
            <a:pPr>
              <a:lnSpc>
                <a:spcPct val="95000"/>
              </a:lnSpc>
            </a:pPr>
            <a:r>
              <a:rPr lang="en-US" sz="4300" dirty="0" err="1" smtClean="0">
                <a:latin typeface="Lato Light"/>
                <a:cs typeface="Lato Light"/>
              </a:rPr>
              <a:t>V</a:t>
            </a:r>
            <a:r>
              <a:rPr lang="en-US" sz="4000" dirty="0" err="1">
                <a:latin typeface="Lato Light"/>
                <a:cs typeface="Lato Light"/>
              </a:rPr>
              <a:t>ík</a:t>
            </a:r>
            <a:r>
              <a:rPr lang="en-US" sz="4300" dirty="0" smtClean="0">
                <a:latin typeface="Lato Light"/>
                <a:cs typeface="Lato Light"/>
              </a:rPr>
              <a:t> </a:t>
            </a:r>
            <a:r>
              <a:rPr lang="en-US" sz="4000" dirty="0">
                <a:latin typeface="Lato Light"/>
                <a:cs typeface="Lato Light"/>
              </a:rPr>
              <a:t>í </a:t>
            </a:r>
            <a:r>
              <a:rPr lang="en-US" sz="4000" dirty="0" err="1">
                <a:latin typeface="Lato Light"/>
                <a:cs typeface="Lato Light"/>
              </a:rPr>
              <a:t>Mýrdal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Lato Light"/>
                <a:cs typeface="Lato Light"/>
              </a:rPr>
              <a:t>Heilsugæslustöð</a:t>
            </a: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34670" y="9244760"/>
            <a:ext cx="6195380" cy="1268751"/>
          </a:xfrm>
          <a:prstGeom prst="rect">
            <a:avLst/>
          </a:prstGeom>
        </p:spPr>
        <p:txBody>
          <a:bodyPr wrap="square" lIns="487582" tIns="91422" rIns="487582" bIns="195033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 err="1">
                <a:latin typeface="Lato Light"/>
                <a:cs typeface="Lato Light"/>
              </a:rPr>
              <a:t>Kirkjubæjarklaustur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Lato Light"/>
                <a:cs typeface="Lato Light"/>
              </a:rPr>
              <a:t>Heilsugæslustöð</a:t>
            </a:r>
            <a:endParaRPr lang="en-US" sz="2400" dirty="0">
              <a:latin typeface="Lato Light"/>
              <a:cs typeface="Lato Light"/>
            </a:endParaRPr>
          </a:p>
        </p:txBody>
      </p:sp>
      <p:grpSp>
        <p:nvGrpSpPr>
          <p:cNvPr id="20" name="Group 19"/>
          <p:cNvGrpSpPr/>
          <p:nvPr/>
        </p:nvGrpSpPr>
        <p:grpSpPr>
          <a:xfrm rot="14086078">
            <a:off x="12851038" y="10980713"/>
            <a:ext cx="1666268" cy="694953"/>
            <a:chOff x="2671707" y="2201693"/>
            <a:chExt cx="1782533" cy="143575"/>
          </a:xfrm>
        </p:grpSpPr>
        <p:sp>
          <p:nvSpPr>
            <p:cNvPr id="21" name="Oval 20"/>
            <p:cNvSpPr/>
            <p:nvPr/>
          </p:nvSpPr>
          <p:spPr>
            <a:xfrm>
              <a:off x="4313388" y="2201693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 rot="11024961" flipV="1">
              <a:off x="2671707" y="2219761"/>
              <a:ext cx="1640694" cy="8387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12938628" y="10697295"/>
            <a:ext cx="424704" cy="409218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/>
          </a:p>
        </p:txBody>
      </p:sp>
      <p:sp>
        <p:nvSpPr>
          <p:cNvPr id="24" name="Oval 23"/>
          <p:cNvSpPr/>
          <p:nvPr/>
        </p:nvSpPr>
        <p:spPr>
          <a:xfrm>
            <a:off x="9847239" y="8957320"/>
            <a:ext cx="424704" cy="409218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/>
          </a:p>
        </p:txBody>
      </p:sp>
      <p:grpSp>
        <p:nvGrpSpPr>
          <p:cNvPr id="25" name="Group 24"/>
          <p:cNvGrpSpPr/>
          <p:nvPr/>
        </p:nvGrpSpPr>
        <p:grpSpPr>
          <a:xfrm rot="15879094">
            <a:off x="8974148" y="10203098"/>
            <a:ext cx="2672977" cy="384281"/>
            <a:chOff x="2671707" y="2201693"/>
            <a:chExt cx="1782533" cy="143575"/>
          </a:xfrm>
        </p:grpSpPr>
        <p:sp>
          <p:nvSpPr>
            <p:cNvPr id="26" name="Oval 25"/>
            <p:cNvSpPr/>
            <p:nvPr/>
          </p:nvSpPr>
          <p:spPr>
            <a:xfrm>
              <a:off x="4313388" y="2201693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cxnSp>
          <p:nvCxnSpPr>
            <p:cNvPr id="27" name="Straight Connector 26"/>
            <p:cNvCxnSpPr>
              <a:stCxn id="26" idx="2"/>
            </p:cNvCxnSpPr>
            <p:nvPr/>
          </p:nvCxnSpPr>
          <p:spPr>
            <a:xfrm rot="11024961" flipV="1">
              <a:off x="2671707" y="2219761"/>
              <a:ext cx="1640694" cy="8387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8106137" y="11801106"/>
            <a:ext cx="6195380" cy="1268751"/>
          </a:xfrm>
          <a:prstGeom prst="rect">
            <a:avLst/>
          </a:prstGeom>
        </p:spPr>
        <p:txBody>
          <a:bodyPr wrap="square" lIns="487582" tIns="91422" rIns="487582" bIns="195033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 err="1">
                <a:latin typeface="Lato Light"/>
                <a:cs typeface="Lato Light"/>
              </a:rPr>
              <a:t>Hvolsvöllur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Lato Light"/>
                <a:cs typeface="Lato Light"/>
              </a:rPr>
              <a:t>Heilsugæslustöð</a:t>
            </a:r>
            <a:endParaRPr lang="en-US" sz="2400" dirty="0">
              <a:latin typeface="Lato Light"/>
              <a:cs typeface="Lato Light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904255">
            <a:off x="4511167" y="8414858"/>
            <a:ext cx="3876373" cy="569197"/>
            <a:chOff x="2671707" y="2201693"/>
            <a:chExt cx="1782533" cy="143575"/>
          </a:xfrm>
        </p:grpSpPr>
        <p:sp>
          <p:nvSpPr>
            <p:cNvPr id="30" name="Oval 29"/>
            <p:cNvSpPr/>
            <p:nvPr/>
          </p:nvSpPr>
          <p:spPr>
            <a:xfrm>
              <a:off x="4313388" y="2201693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cxnSp>
          <p:nvCxnSpPr>
            <p:cNvPr id="31" name="Straight Connector 30"/>
            <p:cNvCxnSpPr>
              <a:stCxn id="30" idx="2"/>
            </p:cNvCxnSpPr>
            <p:nvPr/>
          </p:nvCxnSpPr>
          <p:spPr>
            <a:xfrm rot="11024961" flipV="1">
              <a:off x="2671707" y="2219761"/>
              <a:ext cx="1640694" cy="8387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7893785" y="7600933"/>
            <a:ext cx="424704" cy="409218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/>
          </a:p>
        </p:txBody>
      </p:sp>
      <p:sp>
        <p:nvSpPr>
          <p:cNvPr id="33" name="Rectangle 32"/>
          <p:cNvSpPr/>
          <p:nvPr/>
        </p:nvSpPr>
        <p:spPr>
          <a:xfrm>
            <a:off x="1300301" y="9210314"/>
            <a:ext cx="6195380" cy="1619617"/>
          </a:xfrm>
          <a:prstGeom prst="rect">
            <a:avLst/>
          </a:prstGeom>
        </p:spPr>
        <p:txBody>
          <a:bodyPr wrap="square" lIns="487582" tIns="91422" rIns="487582" bIns="195033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 err="1" smtClean="0">
                <a:latin typeface="Lato Light"/>
                <a:cs typeface="Lato Light"/>
              </a:rPr>
              <a:t>Selfoss</a:t>
            </a:r>
            <a:endParaRPr lang="en-US" sz="4000" dirty="0">
              <a:latin typeface="Lato Light"/>
              <a:cs typeface="Lato Light"/>
            </a:endParaRPr>
          </a:p>
          <a:p>
            <a:pPr>
              <a:lnSpc>
                <a:spcPct val="95000"/>
              </a:lnSpc>
            </a:pPr>
            <a:r>
              <a:rPr lang="en-US" sz="2400" dirty="0" err="1" smtClean="0">
                <a:latin typeface="Lato Light"/>
                <a:cs typeface="Lato Light"/>
              </a:rPr>
              <a:t>Heilsugæslustöð</a:t>
            </a:r>
            <a:r>
              <a:rPr lang="en-US" sz="2400" dirty="0" smtClean="0">
                <a:latin typeface="Lato Light"/>
                <a:cs typeface="Lato Light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2400" dirty="0" err="1" smtClean="0">
                <a:latin typeface="Lato Light"/>
                <a:cs typeface="Lato Light"/>
              </a:rPr>
              <a:t>og</a:t>
            </a:r>
            <a:r>
              <a:rPr lang="en-US" sz="2400" dirty="0" smtClean="0">
                <a:latin typeface="Lato Light"/>
                <a:cs typeface="Lato Light"/>
              </a:rPr>
              <a:t> </a:t>
            </a:r>
            <a:r>
              <a:rPr lang="en-US" sz="2400" dirty="0" err="1" smtClean="0">
                <a:latin typeface="Lato Light"/>
                <a:cs typeface="Lato Light"/>
              </a:rPr>
              <a:t>sjúkrahús</a:t>
            </a:r>
            <a:endParaRPr lang="en-US" sz="2400" dirty="0">
              <a:latin typeface="Lato Light"/>
              <a:cs typeface="Lato Light"/>
            </a:endParaRPr>
          </a:p>
        </p:txBody>
      </p:sp>
      <p:grpSp>
        <p:nvGrpSpPr>
          <p:cNvPr id="34" name="Group 33"/>
          <p:cNvGrpSpPr/>
          <p:nvPr/>
        </p:nvGrpSpPr>
        <p:grpSpPr>
          <a:xfrm rot="16811039">
            <a:off x="19667565" y="7936078"/>
            <a:ext cx="884516" cy="148144"/>
            <a:chOff x="2671707" y="2201693"/>
            <a:chExt cx="1782533" cy="143575"/>
          </a:xfrm>
        </p:grpSpPr>
        <p:sp>
          <p:nvSpPr>
            <p:cNvPr id="35" name="Oval 34"/>
            <p:cNvSpPr/>
            <p:nvPr/>
          </p:nvSpPr>
          <p:spPr>
            <a:xfrm>
              <a:off x="4313388" y="2201693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 rot="11024961" flipV="1">
              <a:off x="2671707" y="2219761"/>
              <a:ext cx="1640694" cy="8387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19958723" y="7326424"/>
            <a:ext cx="424704" cy="409218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/>
          </a:p>
        </p:txBody>
      </p:sp>
      <p:sp>
        <p:nvSpPr>
          <p:cNvPr id="38" name="Rectangle 37"/>
          <p:cNvSpPr/>
          <p:nvPr/>
        </p:nvSpPr>
        <p:spPr>
          <a:xfrm>
            <a:off x="18793822" y="7820081"/>
            <a:ext cx="6195380" cy="1341848"/>
          </a:xfrm>
          <a:prstGeom prst="rect">
            <a:avLst/>
          </a:prstGeom>
        </p:spPr>
        <p:txBody>
          <a:bodyPr wrap="square" lIns="487582" tIns="91422" rIns="487582" bIns="195033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 err="1">
                <a:latin typeface="Lato Light"/>
                <a:cs typeface="Lato Light"/>
              </a:rPr>
              <a:t>Höfn</a:t>
            </a:r>
            <a:r>
              <a:rPr lang="en-US" sz="4300" dirty="0" smtClean="0">
                <a:latin typeface="Lato Light"/>
                <a:cs typeface="Lato Light"/>
              </a:rPr>
              <a:t> </a:t>
            </a:r>
            <a:endParaRPr lang="en-US" sz="4300" dirty="0">
              <a:latin typeface="Lato Light"/>
              <a:cs typeface="Lato Light"/>
            </a:endParaRP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Lato Light"/>
                <a:cs typeface="Lato Light"/>
              </a:rPr>
              <a:t>Heilsugæslustöð</a:t>
            </a:r>
            <a:r>
              <a:rPr lang="en-US" sz="2900" dirty="0" smtClean="0">
                <a:latin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cs typeface="Lato Light"/>
              </a:rPr>
              <a:t>og</a:t>
            </a:r>
            <a:r>
              <a:rPr lang="en-US" sz="2900" dirty="0" smtClean="0">
                <a:latin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cs typeface="Lato Light"/>
              </a:rPr>
              <a:t>sjúkrarými</a:t>
            </a:r>
            <a:endParaRPr lang="en-US" sz="2400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74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17774" y="5781265"/>
            <a:ext cx="1150340" cy="1151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2617775" y="3420252"/>
            <a:ext cx="1150339" cy="115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2625285" y="8174067"/>
            <a:ext cx="1142829" cy="1036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4266640" y="3694317"/>
            <a:ext cx="1791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 smtClean="0"/>
              <a:t>Fjölga sjúkraflutningamönnum á HSU og bæta við sjúkrabíl</a:t>
            </a:r>
            <a:endParaRPr lang="is-IS" sz="4000" dirty="0"/>
          </a:p>
        </p:txBody>
      </p:sp>
      <p:sp>
        <p:nvSpPr>
          <p:cNvPr id="79" name="TextBox 78"/>
          <p:cNvSpPr txBox="1"/>
          <p:nvPr/>
        </p:nvSpPr>
        <p:spPr>
          <a:xfrm>
            <a:off x="4266640" y="5889367"/>
            <a:ext cx="158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 smtClean="0"/>
              <a:t>Bæta þarf við læknum á nokkrum stöðum</a:t>
            </a:r>
            <a:endParaRPr lang="is-IS" sz="4000" dirty="0"/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>
            <a:off x="2834699" y="3697412"/>
            <a:ext cx="656585" cy="59705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2918083" y="8350903"/>
            <a:ext cx="689660" cy="6825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2894603" y="6079044"/>
            <a:ext cx="596681" cy="555811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17389" y="10242455"/>
            <a:ext cx="15838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 smtClean="0"/>
              <a:t>Skortur á sérhæfingu á landsbyggð er komin til að vera vegna tæknibreytinga – sætta sig lakari bráðaþjónustu á landsbyggðinni?</a:t>
            </a:r>
            <a:endParaRPr lang="is-IS" sz="40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3400" y="0"/>
            <a:ext cx="19404671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is-IS" sz="4800" dirty="0" smtClean="0">
              <a:latin typeface="Lato Light"/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Ef </a:t>
            </a:r>
            <a:r>
              <a:rPr lang="is-IS" sz="4800" b="1" u="sng" dirty="0" smtClean="0">
                <a:solidFill>
                  <a:schemeClr val="accent1"/>
                </a:solidFill>
                <a:cs typeface="Lato Light"/>
              </a:rPr>
              <a:t>ekki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 sjúkraþyrla, hvað þarf að gera v/sjúkraflutninga og læknaskorts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625285" y="10386058"/>
            <a:ext cx="1142829" cy="10362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19040" y="8182864"/>
            <a:ext cx="15838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 smtClean="0"/>
              <a:t>Núverandi sjúkraflug er ekki að anna þörf, viðbót bæði hjá Mýflugi (flugvélar) og Landhelgisgæslu (þyrlur)</a:t>
            </a:r>
            <a:endParaRPr lang="is-IS" sz="4000" dirty="0"/>
          </a:p>
        </p:txBody>
      </p:sp>
      <p:sp>
        <p:nvSpPr>
          <p:cNvPr id="17" name="Freeform 17"/>
          <p:cNvSpPr>
            <a:spLocks noChangeAspect="1" noEditPoints="1"/>
          </p:cNvSpPr>
          <p:nvPr/>
        </p:nvSpPr>
        <p:spPr bwMode="auto">
          <a:xfrm>
            <a:off x="2912944" y="10528002"/>
            <a:ext cx="655673" cy="752344"/>
          </a:xfrm>
          <a:custGeom>
            <a:avLst/>
            <a:gdLst/>
            <a:ahLst/>
            <a:cxnLst>
              <a:cxn ang="0">
                <a:pos x="76" y="54"/>
              </a:cxn>
              <a:cxn ang="0">
                <a:pos x="66" y="60"/>
              </a:cxn>
              <a:cxn ang="0">
                <a:pos x="61" y="60"/>
              </a:cxn>
              <a:cxn ang="0">
                <a:pos x="45" y="68"/>
              </a:cxn>
              <a:cxn ang="0">
                <a:pos x="43" y="77"/>
              </a:cxn>
              <a:cxn ang="0">
                <a:pos x="25" y="95"/>
              </a:cxn>
              <a:cxn ang="0">
                <a:pos x="7" y="77"/>
              </a:cxn>
              <a:cxn ang="0">
                <a:pos x="25" y="59"/>
              </a:cxn>
              <a:cxn ang="0">
                <a:pos x="30" y="58"/>
              </a:cxn>
              <a:cxn ang="0">
                <a:pos x="35" y="52"/>
              </a:cxn>
              <a:cxn ang="0">
                <a:pos x="37" y="45"/>
              </a:cxn>
              <a:cxn ang="0">
                <a:pos x="69" y="10"/>
              </a:cxn>
              <a:cxn ang="0">
                <a:pos x="69" y="4"/>
              </a:cxn>
              <a:cxn ang="0">
                <a:pos x="67" y="2"/>
              </a:cxn>
              <a:cxn ang="0">
                <a:pos x="65" y="1"/>
              </a:cxn>
              <a:cxn ang="0">
                <a:pos x="65" y="1"/>
              </a:cxn>
              <a:cxn ang="0">
                <a:pos x="61" y="1"/>
              </a:cxn>
              <a:cxn ang="0">
                <a:pos x="59" y="0"/>
              </a:cxn>
              <a:cxn ang="0">
                <a:pos x="55" y="4"/>
              </a:cxn>
              <a:cxn ang="0">
                <a:pos x="59" y="7"/>
              </a:cxn>
              <a:cxn ang="0">
                <a:pos x="61" y="6"/>
              </a:cxn>
              <a:cxn ang="0">
                <a:pos x="64" y="6"/>
              </a:cxn>
              <a:cxn ang="0">
                <a:pos x="64" y="10"/>
              </a:cxn>
              <a:cxn ang="0">
                <a:pos x="34" y="40"/>
              </a:cxn>
              <a:cxn ang="0">
                <a:pos x="5" y="10"/>
              </a:cxn>
              <a:cxn ang="0">
                <a:pos x="5" y="6"/>
              </a:cxn>
              <a:cxn ang="0">
                <a:pos x="11" y="6"/>
              </a:cxn>
              <a:cxn ang="0">
                <a:pos x="13" y="7"/>
              </a:cxn>
              <a:cxn ang="0">
                <a:pos x="17" y="4"/>
              </a:cxn>
              <a:cxn ang="0">
                <a:pos x="13" y="0"/>
              </a:cxn>
              <a:cxn ang="0">
                <a:pos x="11" y="1"/>
              </a:cxn>
              <a:cxn ang="0">
                <a:pos x="3" y="1"/>
              </a:cxn>
              <a:cxn ang="0">
                <a:pos x="3" y="1"/>
              </a:cxn>
              <a:cxn ang="0">
                <a:pos x="1" y="2"/>
              </a:cxn>
              <a:cxn ang="0">
                <a:pos x="0" y="4"/>
              </a:cxn>
              <a:cxn ang="0">
                <a:pos x="0" y="10"/>
              </a:cxn>
              <a:cxn ang="0">
                <a:pos x="32" y="45"/>
              </a:cxn>
              <a:cxn ang="0">
                <a:pos x="30" y="52"/>
              </a:cxn>
              <a:cxn ang="0">
                <a:pos x="28" y="53"/>
              </a:cxn>
              <a:cxn ang="0">
                <a:pos x="25" y="54"/>
              </a:cxn>
              <a:cxn ang="0">
                <a:pos x="2" y="77"/>
              </a:cxn>
              <a:cxn ang="0">
                <a:pos x="25" y="100"/>
              </a:cxn>
              <a:cxn ang="0">
                <a:pos x="48" y="77"/>
              </a:cxn>
              <a:cxn ang="0">
                <a:pos x="48" y="77"/>
              </a:cxn>
              <a:cxn ang="0">
                <a:pos x="48" y="75"/>
              </a:cxn>
              <a:cxn ang="0">
                <a:pos x="51" y="69"/>
              </a:cxn>
              <a:cxn ang="0">
                <a:pos x="61" y="65"/>
              </a:cxn>
              <a:cxn ang="0">
                <a:pos x="64" y="65"/>
              </a:cxn>
              <a:cxn ang="0">
                <a:pos x="64" y="66"/>
              </a:cxn>
              <a:cxn ang="0">
                <a:pos x="76" y="77"/>
              </a:cxn>
              <a:cxn ang="0">
                <a:pos x="87" y="66"/>
              </a:cxn>
              <a:cxn ang="0">
                <a:pos x="76" y="54"/>
              </a:cxn>
              <a:cxn ang="0">
                <a:pos x="76" y="70"/>
              </a:cxn>
              <a:cxn ang="0">
                <a:pos x="71" y="66"/>
              </a:cxn>
              <a:cxn ang="0">
                <a:pos x="76" y="61"/>
              </a:cxn>
              <a:cxn ang="0">
                <a:pos x="81" y="66"/>
              </a:cxn>
              <a:cxn ang="0">
                <a:pos x="76" y="70"/>
              </a:cxn>
            </a:cxnLst>
            <a:rect l="0" t="0" r="r" b="b"/>
            <a:pathLst>
              <a:path w="87" h="100">
                <a:moveTo>
                  <a:pt x="76" y="54"/>
                </a:moveTo>
                <a:cubicBezTo>
                  <a:pt x="71" y="54"/>
                  <a:pt x="68" y="57"/>
                  <a:pt x="66" y="60"/>
                </a:cubicBezTo>
                <a:cubicBezTo>
                  <a:pt x="64" y="60"/>
                  <a:pt x="62" y="60"/>
                  <a:pt x="61" y="60"/>
                </a:cubicBezTo>
                <a:cubicBezTo>
                  <a:pt x="52" y="60"/>
                  <a:pt x="47" y="64"/>
                  <a:pt x="45" y="68"/>
                </a:cubicBezTo>
                <a:cubicBezTo>
                  <a:pt x="43" y="73"/>
                  <a:pt x="43" y="76"/>
                  <a:pt x="43" y="77"/>
                </a:cubicBezTo>
                <a:cubicBezTo>
                  <a:pt x="43" y="87"/>
                  <a:pt x="35" y="95"/>
                  <a:pt x="25" y="95"/>
                </a:cubicBezTo>
                <a:cubicBezTo>
                  <a:pt x="15" y="95"/>
                  <a:pt x="7" y="87"/>
                  <a:pt x="7" y="77"/>
                </a:cubicBezTo>
                <a:cubicBezTo>
                  <a:pt x="7" y="67"/>
                  <a:pt x="15" y="59"/>
                  <a:pt x="25" y="59"/>
                </a:cubicBezTo>
                <a:cubicBezTo>
                  <a:pt x="27" y="59"/>
                  <a:pt x="29" y="58"/>
                  <a:pt x="30" y="58"/>
                </a:cubicBezTo>
                <a:cubicBezTo>
                  <a:pt x="33" y="57"/>
                  <a:pt x="34" y="55"/>
                  <a:pt x="35" y="52"/>
                </a:cubicBezTo>
                <a:cubicBezTo>
                  <a:pt x="36" y="50"/>
                  <a:pt x="36" y="48"/>
                  <a:pt x="37" y="45"/>
                </a:cubicBezTo>
                <a:cubicBezTo>
                  <a:pt x="55" y="44"/>
                  <a:pt x="69" y="28"/>
                  <a:pt x="69" y="10"/>
                </a:cubicBezTo>
                <a:cubicBezTo>
                  <a:pt x="69" y="8"/>
                  <a:pt x="69" y="6"/>
                  <a:pt x="69" y="4"/>
                </a:cubicBezTo>
                <a:cubicBezTo>
                  <a:pt x="69" y="3"/>
                  <a:pt x="68" y="2"/>
                  <a:pt x="67" y="2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0" y="0"/>
                  <a:pt x="59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6"/>
                  <a:pt x="57" y="7"/>
                  <a:pt x="59" y="7"/>
                </a:cubicBezTo>
                <a:cubicBezTo>
                  <a:pt x="60" y="7"/>
                  <a:pt x="61" y="7"/>
                  <a:pt x="61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8"/>
                  <a:pt x="64" y="9"/>
                  <a:pt x="64" y="10"/>
                </a:cubicBezTo>
                <a:cubicBezTo>
                  <a:pt x="64" y="26"/>
                  <a:pt x="51" y="40"/>
                  <a:pt x="34" y="40"/>
                </a:cubicBezTo>
                <a:cubicBezTo>
                  <a:pt x="18" y="40"/>
                  <a:pt x="5" y="26"/>
                  <a:pt x="5" y="10"/>
                </a:cubicBezTo>
                <a:cubicBezTo>
                  <a:pt x="5" y="9"/>
                  <a:pt x="5" y="7"/>
                  <a:pt x="5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2" y="7"/>
                  <a:pt x="13" y="7"/>
                </a:cubicBezTo>
                <a:cubicBezTo>
                  <a:pt x="15" y="7"/>
                  <a:pt x="17" y="6"/>
                  <a:pt x="17" y="4"/>
                </a:cubicBezTo>
                <a:cubicBezTo>
                  <a:pt x="17" y="2"/>
                  <a:pt x="15" y="0"/>
                  <a:pt x="13" y="0"/>
                </a:cubicBezTo>
                <a:cubicBezTo>
                  <a:pt x="12" y="0"/>
                  <a:pt x="11" y="1"/>
                  <a:pt x="11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6"/>
                  <a:pt x="0" y="8"/>
                  <a:pt x="0" y="10"/>
                </a:cubicBezTo>
                <a:cubicBezTo>
                  <a:pt x="0" y="28"/>
                  <a:pt x="14" y="43"/>
                  <a:pt x="32" y="45"/>
                </a:cubicBezTo>
                <a:cubicBezTo>
                  <a:pt x="31" y="49"/>
                  <a:pt x="31" y="51"/>
                  <a:pt x="30" y="52"/>
                </a:cubicBezTo>
                <a:cubicBezTo>
                  <a:pt x="30" y="53"/>
                  <a:pt x="29" y="53"/>
                  <a:pt x="28" y="53"/>
                </a:cubicBezTo>
                <a:cubicBezTo>
                  <a:pt x="28" y="53"/>
                  <a:pt x="27" y="54"/>
                  <a:pt x="25" y="54"/>
                </a:cubicBezTo>
                <a:cubicBezTo>
                  <a:pt x="12" y="54"/>
                  <a:pt x="2" y="64"/>
                  <a:pt x="2" y="77"/>
                </a:cubicBezTo>
                <a:cubicBezTo>
                  <a:pt x="2" y="90"/>
                  <a:pt x="12" y="100"/>
                  <a:pt x="25" y="100"/>
                </a:cubicBezTo>
                <a:cubicBezTo>
                  <a:pt x="38" y="100"/>
                  <a:pt x="48" y="90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6"/>
                  <a:pt x="48" y="75"/>
                </a:cubicBezTo>
                <a:cubicBezTo>
                  <a:pt x="49" y="73"/>
                  <a:pt x="49" y="71"/>
                  <a:pt x="51" y="69"/>
                </a:cubicBezTo>
                <a:cubicBezTo>
                  <a:pt x="53" y="67"/>
                  <a:pt x="56" y="65"/>
                  <a:pt x="61" y="65"/>
                </a:cubicBezTo>
                <a:cubicBezTo>
                  <a:pt x="62" y="65"/>
                  <a:pt x="63" y="65"/>
                  <a:pt x="64" y="65"/>
                </a:cubicBezTo>
                <a:cubicBezTo>
                  <a:pt x="64" y="65"/>
                  <a:pt x="64" y="66"/>
                  <a:pt x="64" y="66"/>
                </a:cubicBezTo>
                <a:cubicBezTo>
                  <a:pt x="64" y="72"/>
                  <a:pt x="70" y="77"/>
                  <a:pt x="76" y="77"/>
                </a:cubicBezTo>
                <a:cubicBezTo>
                  <a:pt x="82" y="77"/>
                  <a:pt x="87" y="72"/>
                  <a:pt x="87" y="66"/>
                </a:cubicBezTo>
                <a:cubicBezTo>
                  <a:pt x="87" y="59"/>
                  <a:pt x="82" y="54"/>
                  <a:pt x="76" y="54"/>
                </a:cubicBezTo>
                <a:close/>
                <a:moveTo>
                  <a:pt x="76" y="70"/>
                </a:moveTo>
                <a:cubicBezTo>
                  <a:pt x="73" y="70"/>
                  <a:pt x="71" y="68"/>
                  <a:pt x="71" y="66"/>
                </a:cubicBezTo>
                <a:cubicBezTo>
                  <a:pt x="71" y="63"/>
                  <a:pt x="73" y="61"/>
                  <a:pt x="76" y="61"/>
                </a:cubicBezTo>
                <a:cubicBezTo>
                  <a:pt x="78" y="61"/>
                  <a:pt x="81" y="63"/>
                  <a:pt x="81" y="66"/>
                </a:cubicBezTo>
                <a:cubicBezTo>
                  <a:pt x="81" y="68"/>
                  <a:pt x="78" y="70"/>
                  <a:pt x="76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62912" y="7179759"/>
            <a:ext cx="1150339" cy="1151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2705244" y="4225077"/>
            <a:ext cx="1150339" cy="115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2662913" y="9519825"/>
            <a:ext cx="1035305" cy="1036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4321517" y="4129792"/>
            <a:ext cx="17917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Með reglugerð um framkvæmd og skipulag sjúkraflutninga nr. 262/2011 var umgjörð um málaflokkinn efld mjög skv. skýrslu Ríkisendurskoðunar um sjúkraflug á </a:t>
            </a:r>
            <a:r>
              <a:rPr lang="is-IS" dirty="0" smtClean="0"/>
              <a:t>Íslandi</a:t>
            </a:r>
            <a:endParaRPr lang="is-IS" dirty="0">
              <a:latin typeface="Lato Light"/>
              <a:cs typeface="Lato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21517" y="7287335"/>
            <a:ext cx="15838122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s-IS" dirty="0" smtClean="0"/>
              <a:t>Samkvæmt </a:t>
            </a:r>
            <a:r>
              <a:rPr lang="is-IS" dirty="0"/>
              <a:t>reglugerðinni starfar 7 manna fagráð sjúkraflutninga </a:t>
            </a:r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>
            <a:off x="2952122" y="4502238"/>
            <a:ext cx="656585" cy="59705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2852912" y="9696662"/>
            <a:ext cx="689660" cy="6825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2952122" y="7458635"/>
            <a:ext cx="596681" cy="555811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21517" y="9447415"/>
            <a:ext cx="1583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Hlutverk fagráðsins er að veita </a:t>
            </a:r>
            <a:r>
              <a:rPr lang="is-IS" dirty="0" smtClean="0"/>
              <a:t>velferðarráðuneytinu </a:t>
            </a:r>
            <a:r>
              <a:rPr lang="is-IS" dirty="0"/>
              <a:t>ráðgjöf um öll fagleg málefni sem varða sjúkraflutninga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011161" y="1173926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0208" y="453552"/>
            <a:ext cx="1341104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cs typeface="Lato Light"/>
              </a:rPr>
              <a:t>Sjúkraflutningar</a:t>
            </a:r>
            <a:endParaRPr lang="en-US" sz="2800" dirty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Sett upp fagráð sjúkraflutninga -hlutverk fagráðs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1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70" y="1595880"/>
            <a:ext cx="27697981" cy="97356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24408" y="7087326"/>
            <a:ext cx="4113905" cy="3816424"/>
            <a:chOff x="4427984" y="476672"/>
            <a:chExt cx="3888432" cy="3816424"/>
          </a:xfrm>
        </p:grpSpPr>
        <p:sp>
          <p:nvSpPr>
            <p:cNvPr id="5" name="Oval 4"/>
            <p:cNvSpPr/>
            <p:nvPr/>
          </p:nvSpPr>
          <p:spPr>
            <a:xfrm>
              <a:off x="4427984" y="476672"/>
              <a:ext cx="3888432" cy="38164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0"/>
              <a:endCxn id="5" idx="4"/>
            </p:cNvCxnSpPr>
            <p:nvPr/>
          </p:nvCxnSpPr>
          <p:spPr>
            <a:xfrm>
              <a:off x="6372200" y="476672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2"/>
              <a:endCxn id="5" idx="6"/>
            </p:cNvCxnSpPr>
            <p:nvPr/>
          </p:nvCxnSpPr>
          <p:spPr>
            <a:xfrm>
              <a:off x="4427984" y="2384884"/>
              <a:ext cx="3888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601697" y="665696"/>
            <a:ext cx="1049175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Þyrlusvæði – 1. fasi - prufukeyrsla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3891750" y="9494865"/>
            <a:ext cx="2746796" cy="1431582"/>
          </a:xfrm>
          <a:prstGeom prst="wedgeRoundRectCallout">
            <a:avLst>
              <a:gd name="adj1" fmla="val -88071"/>
              <a:gd name="adj2" fmla="val -71281"/>
              <a:gd name="adj3" fmla="val 16667"/>
            </a:avLst>
          </a:prstGeom>
          <a:solidFill>
            <a:schemeClr val="accent1">
              <a:alpha val="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000" dirty="0" smtClean="0">
                <a:solidFill>
                  <a:schemeClr val="accent2">
                    <a:lumMod val="50000"/>
                  </a:schemeClr>
                </a:solidFill>
              </a:rPr>
              <a:t>Fara þarf mun betur yfir staðsetningu þyrlu</a:t>
            </a:r>
          </a:p>
          <a:p>
            <a:pPr algn="ctr"/>
            <a:r>
              <a:rPr lang="is-IS" sz="2000" dirty="0" smtClean="0">
                <a:solidFill>
                  <a:schemeClr val="accent2">
                    <a:lumMod val="50000"/>
                  </a:schemeClr>
                </a:solidFill>
              </a:rPr>
              <a:t>Radíus 120 km – getur verið stærra svæði</a:t>
            </a:r>
            <a:endParaRPr lang="is-I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264213" y="7087326"/>
            <a:ext cx="4113905" cy="3816424"/>
            <a:chOff x="4427984" y="476672"/>
            <a:chExt cx="3888432" cy="3816424"/>
          </a:xfrm>
        </p:grpSpPr>
        <p:sp>
          <p:nvSpPr>
            <p:cNvPr id="11" name="Oval 10"/>
            <p:cNvSpPr/>
            <p:nvPr/>
          </p:nvSpPr>
          <p:spPr>
            <a:xfrm>
              <a:off x="4427984" y="476672"/>
              <a:ext cx="3888432" cy="38164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0"/>
              <a:endCxn id="11" idx="4"/>
            </p:cNvCxnSpPr>
            <p:nvPr/>
          </p:nvCxnSpPr>
          <p:spPr>
            <a:xfrm>
              <a:off x="6372200" y="476672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2"/>
              <a:endCxn id="11" idx="6"/>
            </p:cNvCxnSpPr>
            <p:nvPr/>
          </p:nvCxnSpPr>
          <p:spPr>
            <a:xfrm>
              <a:off x="4427984" y="2384884"/>
              <a:ext cx="3888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21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866563"/>
            <a:ext cx="6159500" cy="15843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s-IS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Sjúkraflug og þyrlur verði notaðar til að tryggja að “…allir landsmenn eigi kost á fullkomnustu heilbrigðisþjónustu…” einnig við bráðar aðstæður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1225" y="2895600"/>
            <a:ext cx="13055600" cy="995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522825" y="4724400"/>
            <a:ext cx="4724400" cy="4419600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8" name="Oval 7"/>
          <p:cNvSpPr/>
          <p:nvPr/>
        </p:nvSpPr>
        <p:spPr>
          <a:xfrm>
            <a:off x="9750425" y="3505200"/>
            <a:ext cx="4724400" cy="441960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accent6"/>
              </a:solidFill>
            </a:endParaRPr>
          </a:p>
          <a:p>
            <a:pPr algn="ctr"/>
            <a:endParaRPr lang="en-US" sz="7200" dirty="0">
              <a:solidFill>
                <a:schemeClr val="accent6"/>
              </a:solidFill>
            </a:endParaRPr>
          </a:p>
          <a:p>
            <a:pPr algn="ctr"/>
            <a:endParaRPr lang="en-US" sz="7200" dirty="0">
              <a:solidFill>
                <a:schemeClr val="accent6"/>
              </a:solidFill>
            </a:endParaRPr>
          </a:p>
          <a:p>
            <a:pPr algn="ctr"/>
            <a:endParaRPr lang="en-US" sz="7200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1322" y="13218191"/>
            <a:ext cx="660052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s-IS" sz="2000" dirty="0">
                <a:solidFill>
                  <a:schemeClr val="bg1"/>
                </a:solidFill>
              </a:rPr>
              <a:t>Tilvitnun úr 1. gr. laga um heilbrigðisþjónustu nr. 40/2007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9753" y="2681536"/>
            <a:ext cx="5616624" cy="8771632"/>
          </a:xfrm>
          <a:custGeom>
            <a:avLst/>
            <a:gdLst>
              <a:gd name="connsiteX0" fmla="*/ 0 w 2514600"/>
              <a:gd name="connsiteY0" fmla="*/ 0 h 5078314"/>
              <a:gd name="connsiteX1" fmla="*/ 2514600 w 2514600"/>
              <a:gd name="connsiteY1" fmla="*/ 0 h 5078314"/>
              <a:gd name="connsiteX2" fmla="*/ 2514600 w 2514600"/>
              <a:gd name="connsiteY2" fmla="*/ 5078314 h 5078314"/>
              <a:gd name="connsiteX3" fmla="*/ 0 w 2514600"/>
              <a:gd name="connsiteY3" fmla="*/ 5078314 h 5078314"/>
              <a:gd name="connsiteX4" fmla="*/ 0 w 2514600"/>
              <a:gd name="connsiteY4" fmla="*/ 0 h 50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5078314">
                <a:moveTo>
                  <a:pt x="0" y="0"/>
                </a:moveTo>
                <a:lnTo>
                  <a:pt x="2514600" y="0"/>
                </a:lnTo>
                <a:lnTo>
                  <a:pt x="2514600" y="5078314"/>
                </a:lnTo>
                <a:lnTo>
                  <a:pt x="0" y="507831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24000" algn="just">
              <a:spcAft>
                <a:spcPts val="2400"/>
              </a:spcAft>
            </a:pPr>
            <a:r>
              <a:rPr lang="is-IS" sz="2400" b="1" i="1" dirty="0">
                <a:solidFill>
                  <a:schemeClr val="bg1"/>
                </a:solidFill>
              </a:rPr>
              <a:t>Leiðir til að bæta bráðaþjónustu með þyrlum og fastvængja-flugvélum verði skoðaðar sérstaklega, þ.m.t. að bæta við sérstökum sjúkraþyrlum þar sem það á við og að heppilegasta staðsetning á björgunarþyrlum verði skoðuð.</a:t>
            </a:r>
          </a:p>
          <a:p>
            <a:pPr marL="324000" indent="-324000" algn="just">
              <a:spcAft>
                <a:spcPts val="2400"/>
              </a:spcAft>
              <a:buAutoNum type="arabicPeriod"/>
            </a:pPr>
            <a:r>
              <a:rPr lang="is-IS" sz="2400" dirty="0">
                <a:solidFill>
                  <a:schemeClr val="bg1"/>
                </a:solidFill>
              </a:rPr>
              <a:t>Strax verði kannaður möguleikinn á að setja áhöfn á þyrlu í Reykjavík á staðarvakt til að bæta þjónustu og auka notagildi.</a:t>
            </a:r>
          </a:p>
          <a:p>
            <a:pPr marL="324000" indent="-324000" algn="just">
              <a:spcAft>
                <a:spcPts val="2400"/>
              </a:spcAft>
              <a:buAutoNum type="arabicPeriod"/>
            </a:pPr>
            <a:r>
              <a:rPr lang="is-IS" sz="2400" dirty="0">
                <a:solidFill>
                  <a:schemeClr val="bg1"/>
                </a:solidFill>
              </a:rPr>
              <a:t> Stefnt skal að því að hægt sé að sinna sjúkraflugi með þyrlu og fastvængja flugvél frá tveimur starfsstöðvum (bæði Reykjavík og Akureyri).</a:t>
            </a:r>
          </a:p>
          <a:p>
            <a:pPr marL="324000" indent="-324000" algn="just">
              <a:spcAft>
                <a:spcPts val="2400"/>
              </a:spcAft>
              <a:buAutoNum type="arabicPeriod"/>
            </a:pPr>
            <a:r>
              <a:rPr lang="is-IS" sz="2400" dirty="0">
                <a:solidFill>
                  <a:schemeClr val="bg1"/>
                </a:solidFill>
              </a:rPr>
              <a:t> Kanna ætti möguleikann á því að bæta inn í kerfið sérstökum sjúkraþyrlum þar sem það á við (t.d. Í Reykjavík, hugsanlega annars staðar).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766" y="665696"/>
            <a:ext cx="2027816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Tillaga </a:t>
            </a:r>
            <a:r>
              <a:rPr lang="is-IS" sz="4800" dirty="0">
                <a:solidFill>
                  <a:schemeClr val="accent1"/>
                </a:solidFill>
                <a:cs typeface="Lato Light"/>
              </a:rPr>
              <a:t>verkefnishóps vegna endurskipulagningu 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sjúkraflutninga júní 2012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923048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651250"/>
            <a:ext cx="21024850" cy="8702675"/>
          </a:xfrm>
        </p:spPr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5482595" y="673624"/>
            <a:ext cx="1340623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Áhersluatriði vegna sjúkraflutninga með þyrlum *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4178461" y="2647250"/>
            <a:ext cx="18333876" cy="10587990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9" indent="-457119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   Stuttur viðbragðstími:</a:t>
            </a:r>
          </a:p>
          <a:p>
            <a:r>
              <a:rPr lang="is-IS" sz="2800" dirty="0" smtClean="0"/>
              <a:t>Neyðarlínan mun þurfa að boða beint sjúkraþyrlu</a:t>
            </a:r>
          </a:p>
          <a:p>
            <a:pPr algn="just">
              <a:lnSpc>
                <a:spcPct val="110000"/>
              </a:lnSpc>
            </a:pPr>
            <a:r>
              <a:rPr lang="is-IS" sz="2800" dirty="0"/>
              <a:t>Áhafnir eiga að geta komist í loftið ca. 5 mín frá boðun</a:t>
            </a:r>
          </a:p>
          <a:p>
            <a:pPr algn="just">
              <a:lnSpc>
                <a:spcPct val="110000"/>
              </a:lnSpc>
            </a:pPr>
            <a:r>
              <a:rPr lang="is-IS" sz="2800" dirty="0"/>
              <a:t>Áhöfn verður á sama stað og </a:t>
            </a:r>
            <a:r>
              <a:rPr lang="is-IS" sz="2800" dirty="0" smtClean="0"/>
              <a:t>þyrlan</a:t>
            </a:r>
          </a:p>
          <a:p>
            <a:pPr marL="742950" indent="-742950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Áhafnir með sérhæfða þjálfun: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Áhafnir mannaðar með vel þjálfuðum heilbrigðisstarfsmönnum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Bráðatæknir/hjúkrunarfræðingur ásamt sérfræðingum í bráðalækningum og flugmaður, val með sjúkraflutninga í huga</a:t>
            </a:r>
          </a:p>
          <a:p>
            <a:pPr marL="571500" indent="-5715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s-IS" sz="3600" dirty="0" smtClean="0"/>
              <a:t>Búnaður um borð: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Hægt að veita sérhæfða meðferð utan spítala en það krefst búnaðar um borð s.s. vaktara (e.monitors), öndunarvélar og lyfjadælu.</a:t>
            </a:r>
          </a:p>
          <a:p>
            <a:pPr marL="571500" indent="-5715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s-IS" sz="3600" dirty="0" smtClean="0"/>
              <a:t>Geta til að sinna verkefnum: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Þær þyrlur sem oftast eru notaðar til sjúkraflutninga eru minni og léttari en björgunarþyrlur.  Þær valda minna niðurstreymi og eru hljóðlátari.  </a:t>
            </a:r>
          </a:p>
          <a:p>
            <a:pPr algn="just">
              <a:lnSpc>
                <a:spcPct val="110000"/>
              </a:lnSpc>
            </a:pPr>
            <a:endParaRPr lang="is-I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12662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651250"/>
            <a:ext cx="21024850" cy="8702675"/>
          </a:xfrm>
        </p:spPr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3133406" y="673624"/>
            <a:ext cx="18104636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Með aukinni sérhæfingu minnkar bráðaþjónusta á landsbyggðinni*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4178461" y="2647250"/>
            <a:ext cx="18333876" cy="8636687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9" indent="-457119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   Mjög sérhæfð þjónusta dæmi – ekki til staðar á Suðurlandi</a:t>
            </a:r>
          </a:p>
          <a:p>
            <a:r>
              <a:rPr lang="is-IS" sz="2800" dirty="0" smtClean="0"/>
              <a:t>Kransæðarstífla</a:t>
            </a:r>
          </a:p>
          <a:p>
            <a:r>
              <a:rPr lang="is-IS" sz="2800" dirty="0" smtClean="0"/>
              <a:t>Blóðþurrðarslag í heila</a:t>
            </a:r>
          </a:p>
          <a:p>
            <a:r>
              <a:rPr lang="is-IS" sz="2800" dirty="0" smtClean="0"/>
              <a:t>Fjöláverkar</a:t>
            </a:r>
          </a:p>
          <a:p>
            <a:r>
              <a:rPr lang="is-IS" sz="2800" dirty="0" smtClean="0"/>
              <a:t>Sértæk fæðingarþjónusta</a:t>
            </a:r>
          </a:p>
          <a:p>
            <a:pPr marL="742950" indent="-742950" algn="just">
              <a:lnSpc>
                <a:spcPct val="110000"/>
              </a:lnSpc>
              <a:buFont typeface="Wingdings" charset="2"/>
              <a:buChar char="ü"/>
            </a:pPr>
            <a:r>
              <a:rPr lang="is-IS" sz="3600" dirty="0" smtClean="0"/>
              <a:t>Áskorun á Suðurlandi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Tækni fleygt fram og sérhæfð þjónusta ekki til staðar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Dregið hefur verið úr þjónustu á Suðurlandi vegna breytinganna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Fæðingarþjónusta og skurðlækningar safnast á færri svæði – miklar vegalengdir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Gengur oft erfiðlega að manna stöður sérfræðilækna í dreifbýli</a:t>
            </a:r>
          </a:p>
          <a:p>
            <a:pPr algn="just">
              <a:lnSpc>
                <a:spcPct val="110000"/>
              </a:lnSpc>
            </a:pPr>
            <a:r>
              <a:rPr lang="is-IS" sz="2800" dirty="0" smtClean="0"/>
              <a:t>Á minni stöðum eru sjúkraflutningamenn í hlutastörfum á bakvöktum</a:t>
            </a:r>
          </a:p>
          <a:p>
            <a:pPr algn="just">
              <a:lnSpc>
                <a:spcPct val="110000"/>
              </a:lnSpc>
            </a:pPr>
            <a:endParaRPr lang="is-I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4560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8054"/>
          <a:stretch>
            <a:fillRect/>
          </a:stretch>
        </p:blipFill>
        <p:spPr/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3540903" y="10163996"/>
            <a:ext cx="94156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Sjúkraþyrlur</a:t>
            </a:r>
            <a:r>
              <a:rPr lang="en-US" sz="7200" dirty="0" smtClean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erlendis</a:t>
            </a:r>
            <a:endParaRPr lang="en-US" sz="7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9344" y="4221804"/>
            <a:ext cx="19215505" cy="8132121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Þyrlur hafa verið notaðar til sjúkraflutninga síðan í Kóreustríðinu upp úr 1950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Um 1970 - sjúkraþyrlur notaðar fyrir almenning í Bandaríkjunum og Þýskalandi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Í dag eru þyrlur notaðar í flestum vestrænum ríkjum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Um 80 sjúkraþyrlur eru í Þýskalandi enda mikið notaðar þar við bráð útköll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Þyrlur notaðar til að flytja meðferðarteymi á vettvang og til að flytja sjúklinga á sjúkrahús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Öll Norðurlöndin hafa sjúkraþyrlur sem sinna sjúkraflutningum en stærri björgunarþyrlur í meira krefjandi björgunarverkefnum svo sem sjóbjörgun</a:t>
            </a:r>
            <a:endParaRPr lang="is-IS" sz="4000" dirty="0">
              <a:latin typeface="+mn-lt"/>
              <a:cs typeface="+mn-cs"/>
            </a:endParaRP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6973388" y="673624"/>
            <a:ext cx="10424650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en-US" sz="48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Sjúkraflutningar</a:t>
            </a:r>
            <a:r>
              <a:rPr lang="en-U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með</a:t>
            </a:r>
            <a:r>
              <a:rPr lang="en-U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þyrlum</a:t>
            </a:r>
            <a:r>
              <a:rPr lang="en-U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erlendis</a:t>
            </a:r>
            <a:r>
              <a:rPr lang="en-U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*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39355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23744" y="3651250"/>
            <a:ext cx="18301105" cy="8702675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Þyrlur notaðar þar sem byggðin er dreifð og landið erfitt yfirferðar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Sjúkraþyrlur samofnar hluta af sjúkraflutningakerfinu og sækja slasaða og bráðveika sem þurfa oft að ferðast langar vegalengdir til þess að komast á sjúkrahús með sérhæfingu (ekki ósvipað íslenskum aðstæðum)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Flytja sjúklinga á sjúkrahús með sérhæfingu – gjörgæsluflutningar á milli spítala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Eru mannaðar með svæfinga- og gjörgæslulæknum ásamt sjúkraflutningamönnum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8925836" y="673624"/>
            <a:ext cx="651973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Noregur – sjúkraþyrlur*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5558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1213" y="-206375"/>
            <a:ext cx="21026437" cy="265112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Sjúkraflutningar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is-IS" sz="4800" dirty="0" smtClean="0">
                <a:solidFill>
                  <a:schemeClr val="accent1"/>
                </a:solidFill>
                <a:ea typeface="+mn-ea"/>
              </a:rPr>
              <a:t>Reynsla sjúkraþyrlu </a:t>
            </a:r>
            <a:r>
              <a:rPr lang="is-IS" sz="4800" dirty="0">
                <a:solidFill>
                  <a:schemeClr val="accent1"/>
                </a:solidFill>
                <a:ea typeface="+mn-ea"/>
              </a:rPr>
              <a:t>í </a:t>
            </a:r>
            <a:r>
              <a:rPr lang="is-IS" sz="4800" dirty="0" smtClean="0">
                <a:solidFill>
                  <a:schemeClr val="accent1"/>
                </a:solidFill>
                <a:ea typeface="+mn-ea"/>
              </a:rPr>
              <a:t>Danmörku*</a:t>
            </a:r>
            <a:endParaRPr lang="is-IS" sz="480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9540" y="3592884"/>
            <a:ext cx="21024850" cy="8702675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>
                <a:latin typeface="+mn-lt"/>
                <a:cs typeface="+mn-cs"/>
              </a:rPr>
              <a:t>Verkefni vegna sjúkraþyrlu var </a:t>
            </a:r>
            <a:r>
              <a:rPr lang="is-IS" sz="4000" dirty="0" smtClean="0">
                <a:latin typeface="+mn-lt"/>
                <a:cs typeface="+mn-cs"/>
              </a:rPr>
              <a:t>til </a:t>
            </a:r>
            <a:r>
              <a:rPr lang="is-IS" sz="4000" dirty="0">
                <a:latin typeface="+mn-lt"/>
                <a:cs typeface="+mn-cs"/>
              </a:rPr>
              <a:t>prufu í Danmörku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>
                <a:latin typeface="+mn-lt"/>
                <a:cs typeface="+mn-cs"/>
              </a:rPr>
              <a:t>Niðurstaðan að fara í heild í þetta </a:t>
            </a:r>
            <a:r>
              <a:rPr lang="is-IS" sz="4000" dirty="0" smtClean="0">
                <a:latin typeface="+mn-lt"/>
                <a:cs typeface="+mn-cs"/>
              </a:rPr>
              <a:t>verkefni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Fyrir voru Danir með björgunarþyrlur á vegum hersins</a:t>
            </a:r>
            <a:endParaRPr lang="is-IS" sz="4000" dirty="0">
              <a:latin typeface="+mn-lt"/>
              <a:cs typeface="+mn-cs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>
                <a:latin typeface="+mn-lt"/>
                <a:cs typeface="+mn-cs"/>
              </a:rPr>
              <a:t>Horft var mikið til samþættingar á þyrlu og öðrum </a:t>
            </a:r>
            <a:r>
              <a:rPr lang="is-IS" sz="4000" dirty="0" smtClean="0">
                <a:latin typeface="+mn-lt"/>
                <a:cs typeface="+mn-cs"/>
              </a:rPr>
              <a:t>kostum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smtClean="0">
                <a:latin typeface="+mn-lt"/>
                <a:cs typeface="+mn-cs"/>
              </a:rPr>
              <a:t>Rannsóknir þeirra á árangri kerfisins sýna gagnsemi m.a. styttingu tíma frá hringingu í neyðarnúmer til meðferðar</a:t>
            </a:r>
            <a:endParaRPr lang="is-IS" sz="4000" dirty="0">
              <a:latin typeface="+mn-lt"/>
              <a:cs typeface="+mn-cs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>
                <a:latin typeface="+mn-lt"/>
                <a:cs typeface="+mn-cs"/>
              </a:rPr>
              <a:t>Kostnaður við sjúkraþyrlu á ári eru fyrir heilsdagsþyrlu </a:t>
            </a:r>
            <a:r>
              <a:rPr lang="is-IS" sz="4000" dirty="0" smtClean="0">
                <a:latin typeface="+mn-lt"/>
                <a:cs typeface="+mn-cs"/>
              </a:rPr>
              <a:t>40 </a:t>
            </a:r>
            <a:r>
              <a:rPr lang="is-IS" sz="4000" dirty="0">
                <a:latin typeface="+mn-lt"/>
                <a:cs typeface="+mn-cs"/>
              </a:rPr>
              <a:t>milljónir danskar eða </a:t>
            </a:r>
            <a:r>
              <a:rPr lang="is-IS" sz="4000" dirty="0" smtClean="0">
                <a:latin typeface="+mn-lt"/>
                <a:cs typeface="+mn-cs"/>
              </a:rPr>
              <a:t>600 </a:t>
            </a:r>
            <a:r>
              <a:rPr lang="is-IS" sz="4000" dirty="0">
                <a:latin typeface="+mn-lt"/>
                <a:cs typeface="+mn-cs"/>
              </a:rPr>
              <a:t>milljónir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s-IS" sz="4000" dirty="0" err="1">
                <a:latin typeface="+mn-lt"/>
                <a:cs typeface="+mn-cs"/>
              </a:rPr>
              <a:t>Pilotverkefnið</a:t>
            </a:r>
            <a:r>
              <a:rPr lang="is-IS" sz="4000" dirty="0">
                <a:latin typeface="+mn-lt"/>
                <a:cs typeface="+mn-cs"/>
              </a:rPr>
              <a:t> á Íslandi myndi vara í 5 mánuði og </a:t>
            </a:r>
            <a:r>
              <a:rPr lang="is-IS" sz="4000" dirty="0" smtClean="0">
                <a:latin typeface="+mn-lt"/>
                <a:cs typeface="+mn-cs"/>
              </a:rPr>
              <a:t>áætlaður kostnaður </a:t>
            </a:r>
            <a:r>
              <a:rPr lang="is-IS" sz="4000" dirty="0">
                <a:latin typeface="+mn-lt"/>
                <a:cs typeface="+mn-cs"/>
              </a:rPr>
              <a:t>um 300 milljónir </a:t>
            </a:r>
          </a:p>
          <a:p>
            <a:endParaRPr lang="is-IS" sz="4000" dirty="0">
              <a:latin typeface="+mn-l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264647" y="12684868"/>
            <a:ext cx="583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 m.a. 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32819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3516" y="673624"/>
            <a:ext cx="17104361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Skýrsla frá Danmörku um gagnsemi sjúkraþyrlu eftir prufutíma</a:t>
            </a: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Samantekt</a:t>
            </a:r>
            <a:endParaRPr lang="en-US" sz="48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1998678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1" y="3048000"/>
            <a:ext cx="7640067" cy="7751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775" y="3237658"/>
            <a:ext cx="8720727" cy="2786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77" y="5646082"/>
            <a:ext cx="8494588" cy="916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8504" y="3237658"/>
            <a:ext cx="607695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8916" y="673624"/>
            <a:ext cx="16453542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Skýrsla </a:t>
            </a:r>
            <a:r>
              <a:rPr lang="is-IS" sz="4800" dirty="0">
                <a:solidFill>
                  <a:schemeClr val="accent1"/>
                </a:solidFill>
                <a:cs typeface="Lato Light"/>
              </a:rPr>
              <a:t>frá 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Sjálandi um </a:t>
            </a:r>
            <a:r>
              <a:rPr lang="is-IS" sz="4800" dirty="0">
                <a:solidFill>
                  <a:schemeClr val="accent1"/>
                </a:solidFill>
                <a:cs typeface="Lato Light"/>
              </a:rPr>
              <a:t>gagnsemi sjúkraþyrlu eftir 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prufutíma</a:t>
            </a: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Samantekt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50" y="2049171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07" y="3120203"/>
            <a:ext cx="10889744" cy="7909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106" y="2721975"/>
            <a:ext cx="6829051" cy="96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17774" y="5781265"/>
            <a:ext cx="1150339" cy="1151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2617775" y="3420252"/>
            <a:ext cx="1150339" cy="115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2675290" y="9353904"/>
            <a:ext cx="1035305" cy="1036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4339975" y="3334217"/>
            <a:ext cx="17917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Ríkisendurskoðun gaf út skýrslu í ágúst 2013 um sjúkraflug á Íslandi og ítrekaði þrjár ábendingar sínar í september 2016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66640" y="5720665"/>
            <a:ext cx="158381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Ábendingar Ríkisendurskoðunar eru eftirfarandi: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is-IS" sz="2800" dirty="0" smtClean="0"/>
              <a:t>„Vanda </a:t>
            </a:r>
            <a:r>
              <a:rPr lang="is-IS" sz="2800" dirty="0"/>
              <a:t>skal betur til útboða </a:t>
            </a:r>
            <a:r>
              <a:rPr lang="is-IS" sz="2800" dirty="0" smtClean="0"/>
              <a:t>sjúkraflugs“ </a:t>
            </a:r>
            <a:r>
              <a:rPr lang="is-IS" sz="2800" dirty="0"/>
              <a:t>(beint til </a:t>
            </a:r>
            <a:r>
              <a:rPr lang="is-IS" sz="2800" dirty="0" smtClean="0"/>
              <a:t>velferðarráðuneytis</a:t>
            </a:r>
            <a:r>
              <a:rPr lang="is-IS" sz="2800" dirty="0"/>
              <a:t>)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is-IS" sz="2800" dirty="0" smtClean="0"/>
              <a:t>„Móta </a:t>
            </a:r>
            <a:r>
              <a:rPr lang="is-IS" sz="2800" dirty="0"/>
              <a:t>framtíðarstefnu í </a:t>
            </a:r>
            <a:r>
              <a:rPr lang="is-IS" sz="2800" dirty="0" smtClean="0"/>
              <a:t>sjúkraflutningum“ </a:t>
            </a:r>
            <a:r>
              <a:rPr lang="is-IS" sz="2800" dirty="0"/>
              <a:t>(beint til </a:t>
            </a:r>
            <a:r>
              <a:rPr lang="is-IS" sz="2800" dirty="0" smtClean="0"/>
              <a:t>velferðarráðuneytis</a:t>
            </a:r>
            <a:r>
              <a:rPr lang="is-IS" sz="2800" dirty="0"/>
              <a:t>)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is-IS" sz="2800" dirty="0" smtClean="0"/>
              <a:t>„Taka </a:t>
            </a:r>
            <a:r>
              <a:rPr lang="is-IS" sz="2800" dirty="0"/>
              <a:t>formlega ákvörðun um aðkomu Landhelgisgæslu Íslands að almennu sjúkraflugi á </a:t>
            </a:r>
            <a:r>
              <a:rPr lang="is-IS" sz="2800" dirty="0" smtClean="0"/>
              <a:t>Íslandi“ </a:t>
            </a:r>
            <a:r>
              <a:rPr lang="is-IS" sz="2800" dirty="0"/>
              <a:t>(beint til </a:t>
            </a:r>
            <a:r>
              <a:rPr lang="is-IS" sz="2800" dirty="0" smtClean="0"/>
              <a:t>innanríkisráðuneytis)</a:t>
            </a:r>
            <a:endParaRPr lang="is-IS" sz="2800" dirty="0"/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>
            <a:off x="2951158" y="3805153"/>
            <a:ext cx="656585" cy="59705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2877616" y="9530741"/>
            <a:ext cx="689660" cy="6825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2970595" y="5997410"/>
            <a:ext cx="596681" cy="555811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39974" y="9153554"/>
            <a:ext cx="1896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u="sng" dirty="0" smtClean="0"/>
              <a:t>Mat okkar:</a:t>
            </a:r>
            <a:r>
              <a:rPr lang="is-IS" sz="4000" b="1" dirty="0" smtClean="0"/>
              <a:t> Til </a:t>
            </a:r>
            <a:r>
              <a:rPr lang="is-IS" sz="4000" b="1" dirty="0"/>
              <a:t>þess að hægt sé að móta framtíðarstefnu </a:t>
            </a:r>
            <a:r>
              <a:rPr lang="is-IS" sz="4000" b="1" dirty="0" smtClean="0"/>
              <a:t>sjúkraflutninga þarf </a:t>
            </a:r>
            <a:r>
              <a:rPr lang="is-IS" sz="4000" b="1" dirty="0"/>
              <a:t>að skoða möguleika á notkun sjúkraþyrlu </a:t>
            </a:r>
            <a:r>
              <a:rPr lang="is-IS" sz="4000" b="1" dirty="0" smtClean="0"/>
              <a:t>í samvinnu við sjúkraflutninga á landi, Landhelgisgæslu og sjúkraflug.   Við teljum Suðurlandið best til þess fallið að kanna notkun sjúkraþyrlu. </a:t>
            </a:r>
            <a:endParaRPr lang="is-I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58203" y="0"/>
            <a:ext cx="7855035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is-IS" sz="4800" dirty="0" smtClean="0">
              <a:latin typeface="Lato Light"/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Skýrsla Ríkisendurskoðunar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582" y="673624"/>
            <a:ext cx="16386217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Skýrsla </a:t>
            </a:r>
            <a:r>
              <a:rPr lang="is-IS" sz="4800" dirty="0">
                <a:solidFill>
                  <a:schemeClr val="accent1"/>
                </a:solidFill>
                <a:cs typeface="Lato Light"/>
              </a:rPr>
              <a:t>frá 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Jótlandi um </a:t>
            </a:r>
            <a:r>
              <a:rPr lang="is-IS" sz="4800" dirty="0">
                <a:solidFill>
                  <a:schemeClr val="accent1"/>
                </a:solidFill>
                <a:cs typeface="Lato Light"/>
              </a:rPr>
              <a:t>gagnsemi sjúkraþyrlu eftir </a:t>
            </a: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prufutíma</a:t>
            </a: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Samantekt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236449" y="1813076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2469776"/>
            <a:ext cx="6395384" cy="7050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072" y="9915093"/>
            <a:ext cx="5556861" cy="2689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09" y="9520518"/>
            <a:ext cx="5831205" cy="191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072" y="2814917"/>
            <a:ext cx="6286816" cy="72794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6928" y="2505075"/>
            <a:ext cx="6134100" cy="8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62912" y="7179759"/>
            <a:ext cx="1150339" cy="1151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2705244" y="4225077"/>
            <a:ext cx="1150339" cy="115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2662913" y="9519825"/>
            <a:ext cx="1035305" cy="1036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4321517" y="4129792"/>
            <a:ext cx="1791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Mikilvægt er að „...</a:t>
            </a:r>
            <a:r>
              <a:rPr lang="is-IS" b="1" i="1" dirty="0" smtClean="0"/>
              <a:t>allir </a:t>
            </a:r>
            <a:r>
              <a:rPr lang="is-IS" b="1" i="1" dirty="0"/>
              <a:t>landsmenn eigi kost á fullkomnustu heilbrigðisþjónustu…” </a:t>
            </a:r>
            <a:r>
              <a:rPr lang="is-IS" dirty="0" smtClean="0"/>
              <a:t>eins og segir í lögunum </a:t>
            </a:r>
            <a:r>
              <a:rPr lang="is-IS" sz="1400" dirty="0"/>
              <a:t>Tilvitnun úr 1. gr. laga um heilbrigðisþjónustu nr. 40/2007</a:t>
            </a:r>
          </a:p>
          <a:p>
            <a:endParaRPr lang="is-IS" dirty="0"/>
          </a:p>
        </p:txBody>
      </p:sp>
      <p:sp>
        <p:nvSpPr>
          <p:cNvPr id="79" name="TextBox 78"/>
          <p:cNvSpPr txBox="1"/>
          <p:nvPr/>
        </p:nvSpPr>
        <p:spPr>
          <a:xfrm>
            <a:off x="4321517" y="7287335"/>
            <a:ext cx="1583812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s-IS" dirty="0" smtClean="0"/>
              <a:t>Ekki raunhæft að setja upp sérhæfðar heilbrigðisstofnanir með sérhæfð tæki og lækna um allt land</a:t>
            </a:r>
            <a:endParaRPr lang="is-IS" dirty="0"/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>
            <a:off x="2952122" y="4502238"/>
            <a:ext cx="656585" cy="59705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2852912" y="9696662"/>
            <a:ext cx="689660" cy="6825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2952122" y="7458635"/>
            <a:ext cx="596681" cy="555811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21517" y="9447415"/>
            <a:ext cx="1583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Til þess að uppfylla þetta ákvæði í lögunum leggjum við til að farið verði sem fyrst í nánari skoðun og prufukeyrslu á notkun sjúkraþyrlu með staðarvakt og sérhæfða þjálfun á Suðurlandi, enda er mesta þörfin þar eins og sjá má hér að framan.</a:t>
            </a:r>
            <a:endParaRPr lang="is-I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011161" y="1173926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88178" y="453552"/>
            <a:ext cx="3195105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cs typeface="Lato Light"/>
              </a:rPr>
              <a:t>Sjúkraflutningar</a:t>
            </a:r>
            <a:endParaRPr lang="en-US" sz="2800" dirty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LOKAORÐ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57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4532136" y="5636499"/>
            <a:ext cx="1564233" cy="15646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/>
              <a:cs typeface="Lato Light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739743" y="2431604"/>
            <a:ext cx="12287410" cy="2903128"/>
          </a:xfrm>
          <a:prstGeom prst="roundRect">
            <a:avLst>
              <a:gd name="adj" fmla="val 112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739743" y="5590109"/>
            <a:ext cx="12287410" cy="2660248"/>
          </a:xfrm>
          <a:prstGeom prst="roundRect">
            <a:avLst>
              <a:gd name="adj" fmla="val 1127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739743" y="8413477"/>
            <a:ext cx="12287411" cy="2374038"/>
          </a:xfrm>
          <a:prstGeom prst="roundRect">
            <a:avLst>
              <a:gd name="adj" fmla="val 112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425984" y="7463254"/>
            <a:ext cx="306756" cy="1505061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10" idx="1"/>
          </p:cNvCxnSpPr>
          <p:nvPr/>
        </p:nvCxnSpPr>
        <p:spPr>
          <a:xfrm>
            <a:off x="5736920" y="8972774"/>
            <a:ext cx="2002823" cy="627722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425984" y="3880068"/>
            <a:ext cx="300522" cy="1454664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03" idx="1"/>
          </p:cNvCxnSpPr>
          <p:nvPr/>
        </p:nvCxnSpPr>
        <p:spPr>
          <a:xfrm>
            <a:off x="5730600" y="3875758"/>
            <a:ext cx="2009143" cy="741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373386" y="6437096"/>
            <a:ext cx="1745779" cy="6348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0078" y="3053442"/>
            <a:ext cx="9991877" cy="945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s-IS" sz="3000" dirty="0">
                <a:solidFill>
                  <a:srgbClr val="F9F9F9"/>
                </a:solidFill>
              </a:rPr>
              <a:t>S</a:t>
            </a:r>
            <a:r>
              <a:rPr lang="is-IS" sz="3000" dirty="0" smtClean="0">
                <a:solidFill>
                  <a:srgbClr val="F9F9F9"/>
                </a:solidFill>
              </a:rPr>
              <a:t>amningur </a:t>
            </a:r>
            <a:r>
              <a:rPr lang="is-IS" sz="3000" dirty="0">
                <a:solidFill>
                  <a:srgbClr val="F9F9F9"/>
                </a:solidFill>
              </a:rPr>
              <a:t>gerður við Norðmenn um leigu á sjúkraþyrlu til prufu í 5 mánuði maí – sept. </a:t>
            </a:r>
            <a:r>
              <a:rPr lang="is-IS" sz="3000" dirty="0" smtClean="0">
                <a:solidFill>
                  <a:srgbClr val="F9F9F9"/>
                </a:solidFill>
              </a:rPr>
              <a:t>2018 – áætlað heildarverð um 300 milljónir (ath að um leigu er að ræða og því ekki fjárfesting).</a:t>
            </a:r>
          </a:p>
          <a:p>
            <a:r>
              <a:rPr lang="is-IS" sz="3000" dirty="0" smtClean="0">
                <a:solidFill>
                  <a:srgbClr val="F9F9F9"/>
                </a:solidFill>
              </a:rPr>
              <a:t>Einungis </a:t>
            </a:r>
            <a:r>
              <a:rPr lang="is-IS" sz="3000" dirty="0">
                <a:solidFill>
                  <a:srgbClr val="F9F9F9"/>
                </a:solidFill>
              </a:rPr>
              <a:t>verður horft til </a:t>
            </a:r>
            <a:r>
              <a:rPr lang="is-IS" sz="3000" dirty="0" smtClean="0">
                <a:solidFill>
                  <a:srgbClr val="F9F9F9"/>
                </a:solidFill>
              </a:rPr>
              <a:t>Suðurlands.</a:t>
            </a:r>
            <a:endParaRPr lang="is-IS" sz="3000" dirty="0">
              <a:solidFill>
                <a:srgbClr val="F9F9F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66335" y="2367471"/>
            <a:ext cx="6880552" cy="690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is-IS" b="1" dirty="0" smtClean="0">
                <a:solidFill>
                  <a:srgbClr val="FFFFFF"/>
                </a:solidFill>
                <a:latin typeface="Lato Light"/>
                <a:cs typeface="Lato Light"/>
              </a:rPr>
              <a:t>Fasi 1</a:t>
            </a:r>
            <a:endParaRPr lang="is-IS" b="1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757343" y="5414876"/>
            <a:ext cx="10269809" cy="1624280"/>
            <a:chOff x="3771098" y="2882869"/>
            <a:chExt cx="9339837" cy="3165263"/>
          </a:xfrm>
        </p:grpSpPr>
        <p:sp>
          <p:nvSpPr>
            <p:cNvPr id="36" name="TextBox 35"/>
            <p:cNvSpPr txBox="1"/>
            <p:nvPr/>
          </p:nvSpPr>
          <p:spPr>
            <a:xfrm>
              <a:off x="3771098" y="4205080"/>
              <a:ext cx="9339837" cy="18430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is-IS" sz="3000" dirty="0" smtClean="0">
                  <a:solidFill>
                    <a:srgbClr val="F9F9F9"/>
                  </a:solidFill>
                </a:rPr>
                <a:t>Ef niðurstaða jákvæð, sjúkraþyrlur </a:t>
              </a:r>
              <a:r>
                <a:rPr lang="is-IS" sz="3000" dirty="0">
                  <a:solidFill>
                    <a:srgbClr val="F9F9F9"/>
                  </a:solidFill>
                </a:rPr>
                <a:t>verði í meira mæli notaðar </a:t>
              </a:r>
              <a:r>
                <a:rPr lang="is-IS" sz="3000" dirty="0" smtClean="0">
                  <a:solidFill>
                    <a:srgbClr val="F9F9F9"/>
                  </a:solidFill>
                </a:rPr>
                <a:t>við sjúkraflutninga </a:t>
              </a:r>
              <a:r>
                <a:rPr lang="is-IS" sz="3000" dirty="0">
                  <a:solidFill>
                    <a:srgbClr val="F9F9F9"/>
                  </a:solidFill>
                </a:rPr>
                <a:t>um landið.  Samhliða verða </a:t>
              </a:r>
              <a:r>
                <a:rPr lang="is-IS" sz="3000" dirty="0" smtClean="0">
                  <a:solidFill>
                    <a:srgbClr val="F9F9F9"/>
                  </a:solidFill>
                </a:rPr>
                <a:t>áfram notaðir sjúkrabílar, sjúkraflugvélar </a:t>
              </a:r>
              <a:r>
                <a:rPr lang="is-IS" sz="3000" dirty="0">
                  <a:solidFill>
                    <a:srgbClr val="F9F9F9"/>
                  </a:solidFill>
                </a:rPr>
                <a:t>og þyrlur Landhelgisgæslunnar</a:t>
              </a:r>
              <a:r>
                <a:rPr lang="is-IS" sz="3000" dirty="0" smtClean="0">
                  <a:solidFill>
                    <a:srgbClr val="F9F9F9"/>
                  </a:solidFill>
                </a:rPr>
                <a:t>.</a:t>
              </a:r>
              <a:endParaRPr lang="is-IS" sz="3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9276" y="2882869"/>
              <a:ext cx="6257491" cy="1345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is-IS" b="1" dirty="0" smtClean="0">
                  <a:solidFill>
                    <a:srgbClr val="FFFFFF"/>
                  </a:solidFill>
                  <a:latin typeface="Lato Light"/>
                  <a:cs typeface="Lato Light"/>
                </a:rPr>
                <a:t>Fasi 2</a:t>
              </a:r>
              <a:endParaRPr lang="is-IS" b="1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8779" y="8524662"/>
            <a:ext cx="8762564" cy="1509791"/>
            <a:chOff x="3738442" y="7128372"/>
            <a:chExt cx="7969079" cy="2942156"/>
          </a:xfrm>
        </p:grpSpPr>
        <p:sp>
          <p:nvSpPr>
            <p:cNvPr id="45" name="TextBox 44"/>
            <p:cNvSpPr txBox="1"/>
            <p:nvPr/>
          </p:nvSpPr>
          <p:spPr>
            <a:xfrm>
              <a:off x="3738442" y="8227474"/>
              <a:ext cx="7969079" cy="1843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is-IS" sz="3000" dirty="0" smtClean="0">
                  <a:solidFill>
                    <a:srgbClr val="FFFFFF"/>
                  </a:solidFill>
                  <a:latin typeface="Lato Light"/>
                  <a:cs typeface="Lato Light"/>
                </a:rPr>
                <a:t>Settar verða upp staðarvaktir á þyrlurnar sem styttir til muna viðbragðstíma.</a:t>
              </a:r>
              <a:endParaRPr lang="is-IS" sz="30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8443" y="7128372"/>
              <a:ext cx="6257491" cy="1345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is-IS" b="1" dirty="0" smtClean="0">
                  <a:solidFill>
                    <a:srgbClr val="FFFFFF"/>
                  </a:solidFill>
                  <a:latin typeface="Lato Light"/>
                  <a:cs typeface="Lato Light"/>
                </a:rPr>
                <a:t>Staðarvakt</a:t>
              </a:r>
              <a:endParaRPr lang="is-IS" b="1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64" name="Freeform 165"/>
          <p:cNvSpPr>
            <a:spLocks noEditPoints="1"/>
          </p:cNvSpPr>
          <p:nvPr/>
        </p:nvSpPr>
        <p:spPr bwMode="auto">
          <a:xfrm>
            <a:off x="8403046" y="3335180"/>
            <a:ext cx="699986" cy="707476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2" y="176"/>
              </a:cxn>
              <a:cxn ang="0">
                <a:pos x="0" y="189"/>
              </a:cxn>
              <a:cxn ang="0">
                <a:pos x="187" y="48"/>
              </a:cxn>
              <a:cxn ang="0">
                <a:pos x="71" y="176"/>
              </a:cxn>
              <a:cxn ang="0">
                <a:pos x="36" y="153"/>
              </a:cxn>
              <a:cxn ang="0">
                <a:pos x="71" y="176"/>
              </a:cxn>
              <a:cxn ang="0">
                <a:pos x="25" y="129"/>
              </a:cxn>
              <a:cxn ang="0">
                <a:pos x="83" y="118"/>
              </a:cxn>
              <a:cxn ang="0">
                <a:pos x="83" y="106"/>
              </a:cxn>
              <a:cxn ang="0">
                <a:pos x="25" y="95"/>
              </a:cxn>
              <a:cxn ang="0">
                <a:pos x="83" y="106"/>
              </a:cxn>
              <a:cxn ang="0">
                <a:pos x="25" y="82"/>
              </a:cxn>
              <a:cxn ang="0">
                <a:pos x="83" y="71"/>
              </a:cxn>
              <a:cxn ang="0">
                <a:pos x="83" y="59"/>
              </a:cxn>
              <a:cxn ang="0">
                <a:pos x="25" y="48"/>
              </a:cxn>
              <a:cxn ang="0">
                <a:pos x="83" y="59"/>
              </a:cxn>
              <a:cxn ang="0">
                <a:pos x="25" y="35"/>
              </a:cxn>
              <a:cxn ang="0">
                <a:pos x="83" y="24"/>
              </a:cxn>
              <a:cxn ang="0">
                <a:pos x="141" y="164"/>
              </a:cxn>
              <a:cxn ang="0">
                <a:pos x="118" y="142"/>
              </a:cxn>
              <a:cxn ang="0">
                <a:pos x="141" y="164"/>
              </a:cxn>
              <a:cxn ang="0">
                <a:pos x="118" y="129"/>
              </a:cxn>
              <a:cxn ang="0">
                <a:pos x="141" y="106"/>
              </a:cxn>
              <a:cxn ang="0">
                <a:pos x="141" y="95"/>
              </a:cxn>
              <a:cxn ang="0">
                <a:pos x="118" y="71"/>
              </a:cxn>
              <a:cxn ang="0">
                <a:pos x="141" y="95"/>
              </a:cxn>
              <a:cxn ang="0">
                <a:pos x="152" y="164"/>
              </a:cxn>
              <a:cxn ang="0">
                <a:pos x="176" y="142"/>
              </a:cxn>
              <a:cxn ang="0">
                <a:pos x="176" y="129"/>
              </a:cxn>
              <a:cxn ang="0">
                <a:pos x="152" y="106"/>
              </a:cxn>
              <a:cxn ang="0">
                <a:pos x="176" y="129"/>
              </a:cxn>
              <a:cxn ang="0">
                <a:pos x="152" y="95"/>
              </a:cxn>
              <a:cxn ang="0">
                <a:pos x="176" y="71"/>
              </a:cxn>
            </a:cxnLst>
            <a:rect l="0" t="0" r="r" b="b"/>
            <a:pathLst>
              <a:path w="187" h="189">
                <a:moveTo>
                  <a:pt x="94" y="48"/>
                </a:moveTo>
                <a:lnTo>
                  <a:pt x="94" y="0"/>
                </a:lnTo>
                <a:lnTo>
                  <a:pt x="12" y="0"/>
                </a:lnTo>
                <a:lnTo>
                  <a:pt x="12" y="176"/>
                </a:lnTo>
                <a:lnTo>
                  <a:pt x="0" y="176"/>
                </a:lnTo>
                <a:lnTo>
                  <a:pt x="0" y="189"/>
                </a:lnTo>
                <a:lnTo>
                  <a:pt x="187" y="189"/>
                </a:lnTo>
                <a:lnTo>
                  <a:pt x="187" y="48"/>
                </a:lnTo>
                <a:lnTo>
                  <a:pt x="94" y="48"/>
                </a:lnTo>
                <a:close/>
                <a:moveTo>
                  <a:pt x="71" y="176"/>
                </a:moveTo>
                <a:lnTo>
                  <a:pt x="36" y="176"/>
                </a:lnTo>
                <a:lnTo>
                  <a:pt x="36" y="153"/>
                </a:lnTo>
                <a:lnTo>
                  <a:pt x="71" y="153"/>
                </a:lnTo>
                <a:lnTo>
                  <a:pt x="71" y="176"/>
                </a:lnTo>
                <a:close/>
                <a:moveTo>
                  <a:pt x="83" y="129"/>
                </a:moveTo>
                <a:lnTo>
                  <a:pt x="25" y="129"/>
                </a:lnTo>
                <a:lnTo>
                  <a:pt x="25" y="118"/>
                </a:lnTo>
                <a:lnTo>
                  <a:pt x="83" y="118"/>
                </a:lnTo>
                <a:lnTo>
                  <a:pt x="83" y="129"/>
                </a:lnTo>
                <a:close/>
                <a:moveTo>
                  <a:pt x="83" y="106"/>
                </a:moveTo>
                <a:lnTo>
                  <a:pt x="25" y="106"/>
                </a:lnTo>
                <a:lnTo>
                  <a:pt x="25" y="95"/>
                </a:lnTo>
                <a:lnTo>
                  <a:pt x="83" y="95"/>
                </a:lnTo>
                <a:lnTo>
                  <a:pt x="83" y="106"/>
                </a:lnTo>
                <a:close/>
                <a:moveTo>
                  <a:pt x="83" y="82"/>
                </a:moveTo>
                <a:lnTo>
                  <a:pt x="25" y="82"/>
                </a:lnTo>
                <a:lnTo>
                  <a:pt x="25" y="71"/>
                </a:lnTo>
                <a:lnTo>
                  <a:pt x="83" y="71"/>
                </a:lnTo>
                <a:lnTo>
                  <a:pt x="83" y="82"/>
                </a:lnTo>
                <a:close/>
                <a:moveTo>
                  <a:pt x="83" y="59"/>
                </a:moveTo>
                <a:lnTo>
                  <a:pt x="25" y="59"/>
                </a:lnTo>
                <a:lnTo>
                  <a:pt x="25" y="48"/>
                </a:lnTo>
                <a:lnTo>
                  <a:pt x="83" y="48"/>
                </a:lnTo>
                <a:lnTo>
                  <a:pt x="83" y="59"/>
                </a:lnTo>
                <a:close/>
                <a:moveTo>
                  <a:pt x="83" y="35"/>
                </a:moveTo>
                <a:lnTo>
                  <a:pt x="25" y="35"/>
                </a:lnTo>
                <a:lnTo>
                  <a:pt x="25" y="24"/>
                </a:lnTo>
                <a:lnTo>
                  <a:pt x="83" y="24"/>
                </a:lnTo>
                <a:lnTo>
                  <a:pt x="83" y="35"/>
                </a:lnTo>
                <a:close/>
                <a:moveTo>
                  <a:pt x="141" y="164"/>
                </a:moveTo>
                <a:lnTo>
                  <a:pt x="118" y="164"/>
                </a:lnTo>
                <a:lnTo>
                  <a:pt x="118" y="142"/>
                </a:lnTo>
                <a:lnTo>
                  <a:pt x="141" y="142"/>
                </a:lnTo>
                <a:lnTo>
                  <a:pt x="141" y="164"/>
                </a:lnTo>
                <a:close/>
                <a:moveTo>
                  <a:pt x="141" y="129"/>
                </a:moveTo>
                <a:lnTo>
                  <a:pt x="118" y="129"/>
                </a:lnTo>
                <a:lnTo>
                  <a:pt x="118" y="106"/>
                </a:lnTo>
                <a:lnTo>
                  <a:pt x="141" y="106"/>
                </a:lnTo>
                <a:lnTo>
                  <a:pt x="141" y="129"/>
                </a:lnTo>
                <a:close/>
                <a:moveTo>
                  <a:pt x="141" y="95"/>
                </a:moveTo>
                <a:lnTo>
                  <a:pt x="118" y="95"/>
                </a:lnTo>
                <a:lnTo>
                  <a:pt x="118" y="71"/>
                </a:lnTo>
                <a:lnTo>
                  <a:pt x="141" y="71"/>
                </a:lnTo>
                <a:lnTo>
                  <a:pt x="141" y="95"/>
                </a:lnTo>
                <a:close/>
                <a:moveTo>
                  <a:pt x="176" y="164"/>
                </a:moveTo>
                <a:lnTo>
                  <a:pt x="152" y="164"/>
                </a:lnTo>
                <a:lnTo>
                  <a:pt x="152" y="142"/>
                </a:lnTo>
                <a:lnTo>
                  <a:pt x="176" y="142"/>
                </a:lnTo>
                <a:lnTo>
                  <a:pt x="176" y="164"/>
                </a:lnTo>
                <a:close/>
                <a:moveTo>
                  <a:pt x="176" y="129"/>
                </a:moveTo>
                <a:lnTo>
                  <a:pt x="152" y="129"/>
                </a:lnTo>
                <a:lnTo>
                  <a:pt x="152" y="106"/>
                </a:lnTo>
                <a:lnTo>
                  <a:pt x="176" y="106"/>
                </a:lnTo>
                <a:lnTo>
                  <a:pt x="176" y="129"/>
                </a:lnTo>
                <a:close/>
                <a:moveTo>
                  <a:pt x="176" y="95"/>
                </a:moveTo>
                <a:lnTo>
                  <a:pt x="152" y="95"/>
                </a:lnTo>
                <a:lnTo>
                  <a:pt x="152" y="71"/>
                </a:lnTo>
                <a:lnTo>
                  <a:pt x="176" y="71"/>
                </a:lnTo>
                <a:lnTo>
                  <a:pt x="176" y="9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3"/>
          <p:cNvSpPr>
            <a:spLocks noChangeAspect="1" noEditPoints="1"/>
          </p:cNvSpPr>
          <p:nvPr/>
        </p:nvSpPr>
        <p:spPr bwMode="auto">
          <a:xfrm>
            <a:off x="8425403" y="9127606"/>
            <a:ext cx="945779" cy="945779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47"/>
          <p:cNvSpPr>
            <a:spLocks noChangeAspect="1" noEditPoints="1"/>
          </p:cNvSpPr>
          <p:nvPr/>
        </p:nvSpPr>
        <p:spPr bwMode="auto">
          <a:xfrm>
            <a:off x="4851335" y="5994749"/>
            <a:ext cx="868227" cy="85928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17"/>
          <p:cNvSpPr>
            <a:spLocks noChangeAspect="1" noEditPoints="1"/>
          </p:cNvSpPr>
          <p:nvPr/>
        </p:nvSpPr>
        <p:spPr bwMode="auto">
          <a:xfrm flipH="1">
            <a:off x="8220464" y="5855205"/>
            <a:ext cx="1104894" cy="1267797"/>
          </a:xfrm>
          <a:custGeom>
            <a:avLst/>
            <a:gdLst/>
            <a:ahLst/>
            <a:cxnLst>
              <a:cxn ang="0">
                <a:pos x="76" y="54"/>
              </a:cxn>
              <a:cxn ang="0">
                <a:pos x="66" y="60"/>
              </a:cxn>
              <a:cxn ang="0">
                <a:pos x="61" y="60"/>
              </a:cxn>
              <a:cxn ang="0">
                <a:pos x="45" y="68"/>
              </a:cxn>
              <a:cxn ang="0">
                <a:pos x="43" y="77"/>
              </a:cxn>
              <a:cxn ang="0">
                <a:pos x="25" y="95"/>
              </a:cxn>
              <a:cxn ang="0">
                <a:pos x="7" y="77"/>
              </a:cxn>
              <a:cxn ang="0">
                <a:pos x="25" y="59"/>
              </a:cxn>
              <a:cxn ang="0">
                <a:pos x="30" y="58"/>
              </a:cxn>
              <a:cxn ang="0">
                <a:pos x="35" y="52"/>
              </a:cxn>
              <a:cxn ang="0">
                <a:pos x="37" y="45"/>
              </a:cxn>
              <a:cxn ang="0">
                <a:pos x="69" y="10"/>
              </a:cxn>
              <a:cxn ang="0">
                <a:pos x="69" y="4"/>
              </a:cxn>
              <a:cxn ang="0">
                <a:pos x="67" y="2"/>
              </a:cxn>
              <a:cxn ang="0">
                <a:pos x="65" y="1"/>
              </a:cxn>
              <a:cxn ang="0">
                <a:pos x="65" y="1"/>
              </a:cxn>
              <a:cxn ang="0">
                <a:pos x="61" y="1"/>
              </a:cxn>
              <a:cxn ang="0">
                <a:pos x="59" y="0"/>
              </a:cxn>
              <a:cxn ang="0">
                <a:pos x="55" y="4"/>
              </a:cxn>
              <a:cxn ang="0">
                <a:pos x="59" y="7"/>
              </a:cxn>
              <a:cxn ang="0">
                <a:pos x="61" y="6"/>
              </a:cxn>
              <a:cxn ang="0">
                <a:pos x="64" y="6"/>
              </a:cxn>
              <a:cxn ang="0">
                <a:pos x="64" y="10"/>
              </a:cxn>
              <a:cxn ang="0">
                <a:pos x="34" y="40"/>
              </a:cxn>
              <a:cxn ang="0">
                <a:pos x="5" y="10"/>
              </a:cxn>
              <a:cxn ang="0">
                <a:pos x="5" y="6"/>
              </a:cxn>
              <a:cxn ang="0">
                <a:pos x="11" y="6"/>
              </a:cxn>
              <a:cxn ang="0">
                <a:pos x="13" y="7"/>
              </a:cxn>
              <a:cxn ang="0">
                <a:pos x="17" y="4"/>
              </a:cxn>
              <a:cxn ang="0">
                <a:pos x="13" y="0"/>
              </a:cxn>
              <a:cxn ang="0">
                <a:pos x="11" y="1"/>
              </a:cxn>
              <a:cxn ang="0">
                <a:pos x="3" y="1"/>
              </a:cxn>
              <a:cxn ang="0">
                <a:pos x="3" y="1"/>
              </a:cxn>
              <a:cxn ang="0">
                <a:pos x="1" y="2"/>
              </a:cxn>
              <a:cxn ang="0">
                <a:pos x="0" y="4"/>
              </a:cxn>
              <a:cxn ang="0">
                <a:pos x="0" y="10"/>
              </a:cxn>
              <a:cxn ang="0">
                <a:pos x="32" y="45"/>
              </a:cxn>
              <a:cxn ang="0">
                <a:pos x="30" y="52"/>
              </a:cxn>
              <a:cxn ang="0">
                <a:pos x="28" y="53"/>
              </a:cxn>
              <a:cxn ang="0">
                <a:pos x="25" y="54"/>
              </a:cxn>
              <a:cxn ang="0">
                <a:pos x="2" y="77"/>
              </a:cxn>
              <a:cxn ang="0">
                <a:pos x="25" y="100"/>
              </a:cxn>
              <a:cxn ang="0">
                <a:pos x="48" y="77"/>
              </a:cxn>
              <a:cxn ang="0">
                <a:pos x="48" y="77"/>
              </a:cxn>
              <a:cxn ang="0">
                <a:pos x="48" y="75"/>
              </a:cxn>
              <a:cxn ang="0">
                <a:pos x="51" y="69"/>
              </a:cxn>
              <a:cxn ang="0">
                <a:pos x="61" y="65"/>
              </a:cxn>
              <a:cxn ang="0">
                <a:pos x="64" y="65"/>
              </a:cxn>
              <a:cxn ang="0">
                <a:pos x="64" y="66"/>
              </a:cxn>
              <a:cxn ang="0">
                <a:pos x="76" y="77"/>
              </a:cxn>
              <a:cxn ang="0">
                <a:pos x="87" y="66"/>
              </a:cxn>
              <a:cxn ang="0">
                <a:pos x="76" y="54"/>
              </a:cxn>
              <a:cxn ang="0">
                <a:pos x="76" y="70"/>
              </a:cxn>
              <a:cxn ang="0">
                <a:pos x="71" y="66"/>
              </a:cxn>
              <a:cxn ang="0">
                <a:pos x="76" y="61"/>
              </a:cxn>
              <a:cxn ang="0">
                <a:pos x="81" y="66"/>
              </a:cxn>
              <a:cxn ang="0">
                <a:pos x="76" y="70"/>
              </a:cxn>
            </a:cxnLst>
            <a:rect l="0" t="0" r="r" b="b"/>
            <a:pathLst>
              <a:path w="87" h="100">
                <a:moveTo>
                  <a:pt x="76" y="54"/>
                </a:moveTo>
                <a:cubicBezTo>
                  <a:pt x="71" y="54"/>
                  <a:pt x="68" y="57"/>
                  <a:pt x="66" y="60"/>
                </a:cubicBezTo>
                <a:cubicBezTo>
                  <a:pt x="64" y="60"/>
                  <a:pt x="62" y="60"/>
                  <a:pt x="61" y="60"/>
                </a:cubicBezTo>
                <a:cubicBezTo>
                  <a:pt x="52" y="60"/>
                  <a:pt x="47" y="64"/>
                  <a:pt x="45" y="68"/>
                </a:cubicBezTo>
                <a:cubicBezTo>
                  <a:pt x="43" y="73"/>
                  <a:pt x="43" y="76"/>
                  <a:pt x="43" y="77"/>
                </a:cubicBezTo>
                <a:cubicBezTo>
                  <a:pt x="43" y="87"/>
                  <a:pt x="35" y="95"/>
                  <a:pt x="25" y="95"/>
                </a:cubicBezTo>
                <a:cubicBezTo>
                  <a:pt x="15" y="95"/>
                  <a:pt x="7" y="87"/>
                  <a:pt x="7" y="77"/>
                </a:cubicBezTo>
                <a:cubicBezTo>
                  <a:pt x="7" y="67"/>
                  <a:pt x="15" y="59"/>
                  <a:pt x="25" y="59"/>
                </a:cubicBezTo>
                <a:cubicBezTo>
                  <a:pt x="27" y="59"/>
                  <a:pt x="29" y="58"/>
                  <a:pt x="30" y="58"/>
                </a:cubicBezTo>
                <a:cubicBezTo>
                  <a:pt x="33" y="57"/>
                  <a:pt x="34" y="55"/>
                  <a:pt x="35" y="52"/>
                </a:cubicBezTo>
                <a:cubicBezTo>
                  <a:pt x="36" y="50"/>
                  <a:pt x="36" y="48"/>
                  <a:pt x="37" y="45"/>
                </a:cubicBezTo>
                <a:cubicBezTo>
                  <a:pt x="55" y="44"/>
                  <a:pt x="69" y="28"/>
                  <a:pt x="69" y="10"/>
                </a:cubicBezTo>
                <a:cubicBezTo>
                  <a:pt x="69" y="8"/>
                  <a:pt x="69" y="6"/>
                  <a:pt x="69" y="4"/>
                </a:cubicBezTo>
                <a:cubicBezTo>
                  <a:pt x="69" y="3"/>
                  <a:pt x="68" y="2"/>
                  <a:pt x="67" y="2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0" y="0"/>
                  <a:pt x="59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6"/>
                  <a:pt x="57" y="7"/>
                  <a:pt x="59" y="7"/>
                </a:cubicBezTo>
                <a:cubicBezTo>
                  <a:pt x="60" y="7"/>
                  <a:pt x="61" y="7"/>
                  <a:pt x="61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8"/>
                  <a:pt x="64" y="9"/>
                  <a:pt x="64" y="10"/>
                </a:cubicBezTo>
                <a:cubicBezTo>
                  <a:pt x="64" y="26"/>
                  <a:pt x="51" y="40"/>
                  <a:pt x="34" y="40"/>
                </a:cubicBezTo>
                <a:cubicBezTo>
                  <a:pt x="18" y="40"/>
                  <a:pt x="5" y="26"/>
                  <a:pt x="5" y="10"/>
                </a:cubicBezTo>
                <a:cubicBezTo>
                  <a:pt x="5" y="9"/>
                  <a:pt x="5" y="7"/>
                  <a:pt x="5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2" y="7"/>
                  <a:pt x="13" y="7"/>
                </a:cubicBezTo>
                <a:cubicBezTo>
                  <a:pt x="15" y="7"/>
                  <a:pt x="17" y="6"/>
                  <a:pt x="17" y="4"/>
                </a:cubicBezTo>
                <a:cubicBezTo>
                  <a:pt x="17" y="2"/>
                  <a:pt x="15" y="0"/>
                  <a:pt x="13" y="0"/>
                </a:cubicBezTo>
                <a:cubicBezTo>
                  <a:pt x="12" y="0"/>
                  <a:pt x="11" y="1"/>
                  <a:pt x="11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6"/>
                  <a:pt x="0" y="8"/>
                  <a:pt x="0" y="10"/>
                </a:cubicBezTo>
                <a:cubicBezTo>
                  <a:pt x="0" y="28"/>
                  <a:pt x="14" y="43"/>
                  <a:pt x="32" y="45"/>
                </a:cubicBezTo>
                <a:cubicBezTo>
                  <a:pt x="31" y="49"/>
                  <a:pt x="31" y="51"/>
                  <a:pt x="30" y="52"/>
                </a:cubicBezTo>
                <a:cubicBezTo>
                  <a:pt x="30" y="53"/>
                  <a:pt x="29" y="53"/>
                  <a:pt x="28" y="53"/>
                </a:cubicBezTo>
                <a:cubicBezTo>
                  <a:pt x="28" y="53"/>
                  <a:pt x="27" y="54"/>
                  <a:pt x="25" y="54"/>
                </a:cubicBezTo>
                <a:cubicBezTo>
                  <a:pt x="12" y="54"/>
                  <a:pt x="2" y="64"/>
                  <a:pt x="2" y="77"/>
                </a:cubicBezTo>
                <a:cubicBezTo>
                  <a:pt x="2" y="90"/>
                  <a:pt x="12" y="100"/>
                  <a:pt x="25" y="100"/>
                </a:cubicBezTo>
                <a:cubicBezTo>
                  <a:pt x="38" y="100"/>
                  <a:pt x="48" y="90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6"/>
                  <a:pt x="48" y="75"/>
                </a:cubicBezTo>
                <a:cubicBezTo>
                  <a:pt x="49" y="73"/>
                  <a:pt x="49" y="71"/>
                  <a:pt x="51" y="69"/>
                </a:cubicBezTo>
                <a:cubicBezTo>
                  <a:pt x="53" y="67"/>
                  <a:pt x="56" y="65"/>
                  <a:pt x="61" y="65"/>
                </a:cubicBezTo>
                <a:cubicBezTo>
                  <a:pt x="62" y="65"/>
                  <a:pt x="63" y="65"/>
                  <a:pt x="64" y="65"/>
                </a:cubicBezTo>
                <a:cubicBezTo>
                  <a:pt x="64" y="65"/>
                  <a:pt x="64" y="66"/>
                  <a:pt x="64" y="66"/>
                </a:cubicBezTo>
                <a:cubicBezTo>
                  <a:pt x="64" y="72"/>
                  <a:pt x="70" y="77"/>
                  <a:pt x="76" y="77"/>
                </a:cubicBezTo>
                <a:cubicBezTo>
                  <a:pt x="82" y="77"/>
                  <a:pt x="87" y="72"/>
                  <a:pt x="87" y="66"/>
                </a:cubicBezTo>
                <a:cubicBezTo>
                  <a:pt x="87" y="59"/>
                  <a:pt x="82" y="54"/>
                  <a:pt x="76" y="54"/>
                </a:cubicBezTo>
                <a:close/>
                <a:moveTo>
                  <a:pt x="76" y="70"/>
                </a:moveTo>
                <a:cubicBezTo>
                  <a:pt x="73" y="70"/>
                  <a:pt x="71" y="68"/>
                  <a:pt x="71" y="66"/>
                </a:cubicBezTo>
                <a:cubicBezTo>
                  <a:pt x="71" y="63"/>
                  <a:pt x="73" y="61"/>
                  <a:pt x="76" y="61"/>
                </a:cubicBezTo>
                <a:cubicBezTo>
                  <a:pt x="78" y="61"/>
                  <a:pt x="81" y="63"/>
                  <a:pt x="81" y="66"/>
                </a:cubicBezTo>
                <a:cubicBezTo>
                  <a:pt x="81" y="68"/>
                  <a:pt x="78" y="70"/>
                  <a:pt x="76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9F9F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6201" y="453552"/>
            <a:ext cx="6359049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cs typeface="Lato Light"/>
              </a:rPr>
              <a:t>Sjúkraflutningar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Tillaga um sjúkraþyrlur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2011161" y="1173926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848332" y="3327472"/>
            <a:ext cx="1339808" cy="133980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4400" dirty="0" smtClean="0">
                <a:solidFill>
                  <a:schemeClr val="tx1"/>
                </a:solidFill>
                <a:latin typeface="Lato Light"/>
                <a:cs typeface="Lato Light"/>
              </a:rPr>
              <a:t>1</a:t>
            </a:r>
            <a:endParaRPr lang="is-I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2878" y="3853360"/>
            <a:ext cx="860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Farið verður í </a:t>
            </a:r>
            <a:r>
              <a:rPr lang="is-IS" sz="2400" dirty="0" err="1" smtClean="0"/>
              <a:t>pilot</a:t>
            </a:r>
            <a:r>
              <a:rPr lang="is-IS" sz="2400" dirty="0" smtClean="0"/>
              <a:t> verkefni og sjúkraþyrlur notaðar í sjúkraflug fyrir Suðurland maí – september 2018, til samræmis við það sem þekkist í Noregi og Danmörku</a:t>
            </a:r>
            <a:endParaRPr lang="is-IS" sz="2400" dirty="0">
              <a:latin typeface="Lato Light"/>
              <a:ea typeface="Lato Light" charset="0"/>
              <a:cs typeface="Lato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2878" y="3182950"/>
            <a:ext cx="24304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500" dirty="0" smtClean="0">
                <a:latin typeface="Lato Light"/>
                <a:cs typeface="Lato Light"/>
              </a:rPr>
              <a:t>Sjúkraþyrla</a:t>
            </a:r>
            <a:endParaRPr lang="is-IS" sz="3500" dirty="0">
              <a:latin typeface="Lato Light"/>
              <a:cs typeface="Lato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48332" y="5671422"/>
            <a:ext cx="1339808" cy="1339808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4400" dirty="0" smtClean="0">
                <a:solidFill>
                  <a:schemeClr val="tx1"/>
                </a:solidFill>
                <a:latin typeface="Lato Light"/>
                <a:cs typeface="Lato Light"/>
              </a:rPr>
              <a:t>2</a:t>
            </a:r>
            <a:endParaRPr lang="is-I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2878" y="6197309"/>
            <a:ext cx="860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Sjúkraflug (Mýflugs) verði áfram og sér um sjúkraflug fyrir norður og austurland eins og áður.</a:t>
            </a:r>
            <a:endParaRPr lang="is-IS" sz="2400" dirty="0">
              <a:ea typeface="Lato Light" charset="0"/>
              <a:cs typeface="Lato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12878" y="5526899"/>
            <a:ext cx="275588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500" dirty="0" smtClean="0">
                <a:latin typeface="Lato Light"/>
                <a:cs typeface="Lato Light"/>
              </a:rPr>
              <a:t>Sjúkraflugvél</a:t>
            </a:r>
            <a:endParaRPr lang="is-IS" sz="3500" dirty="0">
              <a:latin typeface="Lato Light"/>
              <a:cs typeface="Lato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848332" y="8015371"/>
            <a:ext cx="1339808" cy="1339808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4400" dirty="0" smtClean="0">
                <a:solidFill>
                  <a:schemeClr val="tx1"/>
                </a:solidFill>
                <a:latin typeface="Lato Light"/>
                <a:cs typeface="Lato Light"/>
              </a:rPr>
              <a:t>3</a:t>
            </a:r>
            <a:endParaRPr lang="is-I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2878" y="8541259"/>
            <a:ext cx="860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LSH sinnir áfram lögbundnu hlutverki sínu sem 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 smtClean="0">
                <a:ea typeface="Lato Light" charset="0"/>
                <a:cs typeface="Lato Light"/>
              </a:rPr>
              <a:t>Aðstoð við björgun og sjúkraflutninga á landi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 smtClean="0">
                <a:ea typeface="Lato Light" charset="0"/>
                <a:cs typeface="Lato Light"/>
              </a:rPr>
              <a:t>Löggæsla og eftirlit á hafinu umhverfis Ísland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 smtClean="0">
                <a:ea typeface="Lato Light" charset="0"/>
                <a:cs typeface="Lato Light"/>
              </a:rPr>
              <a:t>Ábyrgð og yfirstjórn á leit og björgun á sjó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 smtClean="0">
                <a:ea typeface="Lato Light" charset="0"/>
                <a:cs typeface="Lato Light"/>
              </a:rPr>
              <a:t>Ýmislegt annað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>
              <a:ea typeface="Lato Light" charset="0"/>
              <a:cs typeface="Lato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12878" y="7870849"/>
            <a:ext cx="358143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500" dirty="0" smtClean="0">
                <a:latin typeface="Lato Light"/>
                <a:cs typeface="Lato Light"/>
              </a:rPr>
              <a:t>Landhelgisgæsla</a:t>
            </a:r>
            <a:endParaRPr lang="is-IS" sz="3500" dirty="0">
              <a:latin typeface="Lato Light"/>
              <a:cs typeface="Lato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138692" y="3315569"/>
            <a:ext cx="9110389" cy="6763932"/>
            <a:chOff x="1843918" y="3470113"/>
            <a:chExt cx="10021428" cy="744032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843918" y="6048635"/>
              <a:ext cx="4855767" cy="4861803"/>
            </a:xfrm>
            <a:custGeom>
              <a:avLst/>
              <a:gdLst>
                <a:gd name="T0" fmla="*/ 646 w 861"/>
                <a:gd name="T1" fmla="*/ 430 h 861"/>
                <a:gd name="T2" fmla="*/ 430 w 861"/>
                <a:gd name="T3" fmla="*/ 645 h 861"/>
                <a:gd name="T4" fmla="*/ 215 w 861"/>
                <a:gd name="T5" fmla="*/ 430 h 861"/>
                <a:gd name="T6" fmla="*/ 430 w 861"/>
                <a:gd name="T7" fmla="*/ 215 h 861"/>
                <a:gd name="T8" fmla="*/ 488 w 861"/>
                <a:gd name="T9" fmla="*/ 223 h 861"/>
                <a:gd name="T10" fmla="*/ 418 w 861"/>
                <a:gd name="T11" fmla="*/ 0 h 861"/>
                <a:gd name="T12" fmla="*/ 0 w 861"/>
                <a:gd name="T13" fmla="*/ 430 h 861"/>
                <a:gd name="T14" fmla="*/ 430 w 861"/>
                <a:gd name="T15" fmla="*/ 861 h 861"/>
                <a:gd name="T16" fmla="*/ 861 w 861"/>
                <a:gd name="T17" fmla="*/ 430 h 861"/>
                <a:gd name="T18" fmla="*/ 742 w 861"/>
                <a:gd name="T19" fmla="*/ 133 h 861"/>
                <a:gd name="T20" fmla="*/ 590 w 861"/>
                <a:gd name="T21" fmla="*/ 286 h 861"/>
                <a:gd name="T22" fmla="*/ 646 w 861"/>
                <a:gd name="T23" fmla="*/ 43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1" h="861">
                  <a:moveTo>
                    <a:pt x="646" y="430"/>
                  </a:moveTo>
                  <a:cubicBezTo>
                    <a:pt x="646" y="549"/>
                    <a:pt x="549" y="645"/>
                    <a:pt x="430" y="645"/>
                  </a:cubicBezTo>
                  <a:cubicBezTo>
                    <a:pt x="311" y="645"/>
                    <a:pt x="215" y="549"/>
                    <a:pt x="215" y="430"/>
                  </a:cubicBezTo>
                  <a:cubicBezTo>
                    <a:pt x="215" y="311"/>
                    <a:pt x="311" y="215"/>
                    <a:pt x="430" y="215"/>
                  </a:cubicBezTo>
                  <a:cubicBezTo>
                    <a:pt x="450" y="215"/>
                    <a:pt x="470" y="218"/>
                    <a:pt x="488" y="223"/>
                  </a:cubicBezTo>
                  <a:cubicBezTo>
                    <a:pt x="447" y="156"/>
                    <a:pt x="422" y="80"/>
                    <a:pt x="418" y="0"/>
                  </a:cubicBezTo>
                  <a:cubicBezTo>
                    <a:pt x="186" y="6"/>
                    <a:pt x="0" y="196"/>
                    <a:pt x="0" y="430"/>
                  </a:cubicBezTo>
                  <a:cubicBezTo>
                    <a:pt x="0" y="668"/>
                    <a:pt x="192" y="861"/>
                    <a:pt x="430" y="861"/>
                  </a:cubicBezTo>
                  <a:cubicBezTo>
                    <a:pt x="668" y="861"/>
                    <a:pt x="861" y="668"/>
                    <a:pt x="861" y="430"/>
                  </a:cubicBezTo>
                  <a:cubicBezTo>
                    <a:pt x="861" y="315"/>
                    <a:pt x="816" y="211"/>
                    <a:pt x="742" y="133"/>
                  </a:cubicBezTo>
                  <a:cubicBezTo>
                    <a:pt x="590" y="286"/>
                    <a:pt x="590" y="286"/>
                    <a:pt x="590" y="286"/>
                  </a:cubicBezTo>
                  <a:cubicBezTo>
                    <a:pt x="625" y="325"/>
                    <a:pt x="646" y="375"/>
                    <a:pt x="646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9" tIns="91445" rIns="182889" bIns="91445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accent3"/>
                </a:solidFill>
                <a:latin typeface="Calibri Light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4425556" y="3470113"/>
              <a:ext cx="4855767" cy="4234703"/>
            </a:xfrm>
            <a:custGeom>
              <a:avLst/>
              <a:gdLst>
                <a:gd name="T0" fmla="*/ 739 w 861"/>
                <a:gd name="T1" fmla="*/ 731 h 750"/>
                <a:gd name="T2" fmla="*/ 739 w 861"/>
                <a:gd name="T3" fmla="*/ 730 h 750"/>
                <a:gd name="T4" fmla="*/ 861 w 861"/>
                <a:gd name="T5" fmla="*/ 431 h 750"/>
                <a:gd name="T6" fmla="*/ 430 w 861"/>
                <a:gd name="T7" fmla="*/ 0 h 750"/>
                <a:gd name="T8" fmla="*/ 0 w 861"/>
                <a:gd name="T9" fmla="*/ 431 h 750"/>
                <a:gd name="T10" fmla="*/ 120 w 861"/>
                <a:gd name="T11" fmla="*/ 729 h 750"/>
                <a:gd name="T12" fmla="*/ 120 w 861"/>
                <a:gd name="T13" fmla="*/ 730 h 750"/>
                <a:gd name="T14" fmla="*/ 132 w 861"/>
                <a:gd name="T15" fmla="*/ 742 h 750"/>
                <a:gd name="T16" fmla="*/ 284 w 861"/>
                <a:gd name="T17" fmla="*/ 589 h 750"/>
                <a:gd name="T18" fmla="*/ 278 w 861"/>
                <a:gd name="T19" fmla="*/ 583 h 750"/>
                <a:gd name="T20" fmla="*/ 277 w 861"/>
                <a:gd name="T21" fmla="*/ 582 h 750"/>
                <a:gd name="T22" fmla="*/ 215 w 861"/>
                <a:gd name="T23" fmla="*/ 431 h 750"/>
                <a:gd name="T24" fmla="*/ 430 w 861"/>
                <a:gd name="T25" fmla="*/ 215 h 750"/>
                <a:gd name="T26" fmla="*/ 645 w 861"/>
                <a:gd name="T27" fmla="*/ 431 h 750"/>
                <a:gd name="T28" fmla="*/ 584 w 861"/>
                <a:gd name="T29" fmla="*/ 581 h 750"/>
                <a:gd name="T30" fmla="*/ 584 w 861"/>
                <a:gd name="T31" fmla="*/ 581 h 750"/>
                <a:gd name="T32" fmla="*/ 584 w 861"/>
                <a:gd name="T33" fmla="*/ 581 h 750"/>
                <a:gd name="T34" fmla="*/ 563 w 861"/>
                <a:gd name="T35" fmla="*/ 603 h 750"/>
                <a:gd name="T36" fmla="*/ 721 w 861"/>
                <a:gd name="T37" fmla="*/ 750 h 750"/>
                <a:gd name="T38" fmla="*/ 739 w 861"/>
                <a:gd name="T39" fmla="*/ 731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1" h="750">
                  <a:moveTo>
                    <a:pt x="739" y="731"/>
                  </a:moveTo>
                  <a:cubicBezTo>
                    <a:pt x="739" y="730"/>
                    <a:pt x="739" y="730"/>
                    <a:pt x="739" y="730"/>
                  </a:cubicBezTo>
                  <a:cubicBezTo>
                    <a:pt x="814" y="653"/>
                    <a:pt x="861" y="547"/>
                    <a:pt x="861" y="431"/>
                  </a:cubicBezTo>
                  <a:cubicBezTo>
                    <a:pt x="861" y="193"/>
                    <a:pt x="668" y="0"/>
                    <a:pt x="430" y="0"/>
                  </a:cubicBezTo>
                  <a:cubicBezTo>
                    <a:pt x="192" y="0"/>
                    <a:pt x="0" y="193"/>
                    <a:pt x="0" y="431"/>
                  </a:cubicBezTo>
                  <a:cubicBezTo>
                    <a:pt x="0" y="547"/>
                    <a:pt x="45" y="652"/>
                    <a:pt x="120" y="729"/>
                  </a:cubicBezTo>
                  <a:cubicBezTo>
                    <a:pt x="120" y="730"/>
                    <a:pt x="120" y="730"/>
                    <a:pt x="120" y="730"/>
                  </a:cubicBezTo>
                  <a:cubicBezTo>
                    <a:pt x="124" y="734"/>
                    <a:pt x="128" y="738"/>
                    <a:pt x="132" y="742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2" y="587"/>
                    <a:pt x="280" y="585"/>
                    <a:pt x="278" y="583"/>
                  </a:cubicBezTo>
                  <a:cubicBezTo>
                    <a:pt x="277" y="582"/>
                    <a:pt x="277" y="582"/>
                    <a:pt x="277" y="582"/>
                  </a:cubicBezTo>
                  <a:cubicBezTo>
                    <a:pt x="239" y="543"/>
                    <a:pt x="215" y="490"/>
                    <a:pt x="215" y="431"/>
                  </a:cubicBezTo>
                  <a:cubicBezTo>
                    <a:pt x="215" y="312"/>
                    <a:pt x="311" y="215"/>
                    <a:pt x="430" y="215"/>
                  </a:cubicBezTo>
                  <a:cubicBezTo>
                    <a:pt x="549" y="215"/>
                    <a:pt x="645" y="312"/>
                    <a:pt x="645" y="431"/>
                  </a:cubicBezTo>
                  <a:cubicBezTo>
                    <a:pt x="645" y="489"/>
                    <a:pt x="622" y="542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77" y="588"/>
                    <a:pt x="570" y="596"/>
                    <a:pt x="563" y="603"/>
                  </a:cubicBezTo>
                  <a:cubicBezTo>
                    <a:pt x="721" y="750"/>
                    <a:pt x="721" y="750"/>
                    <a:pt x="721" y="750"/>
                  </a:cubicBezTo>
                  <a:cubicBezTo>
                    <a:pt x="727" y="743"/>
                    <a:pt x="733" y="737"/>
                    <a:pt x="739" y="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9" tIns="91445" rIns="182889" bIns="91445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7002427" y="6048635"/>
              <a:ext cx="4862919" cy="4861803"/>
            </a:xfrm>
            <a:custGeom>
              <a:avLst/>
              <a:gdLst>
                <a:gd name="T0" fmla="*/ 443 w 862"/>
                <a:gd name="T1" fmla="*/ 0 h 861"/>
                <a:gd name="T2" fmla="*/ 373 w 862"/>
                <a:gd name="T3" fmla="*/ 223 h 861"/>
                <a:gd name="T4" fmla="*/ 431 w 862"/>
                <a:gd name="T5" fmla="*/ 215 h 861"/>
                <a:gd name="T6" fmla="*/ 646 w 862"/>
                <a:gd name="T7" fmla="*/ 430 h 861"/>
                <a:gd name="T8" fmla="*/ 431 w 862"/>
                <a:gd name="T9" fmla="*/ 645 h 861"/>
                <a:gd name="T10" fmla="*/ 216 w 862"/>
                <a:gd name="T11" fmla="*/ 430 h 861"/>
                <a:gd name="T12" fmla="*/ 264 w 862"/>
                <a:gd name="T13" fmla="*/ 294 h 861"/>
                <a:gd name="T14" fmla="*/ 106 w 862"/>
                <a:gd name="T15" fmla="*/ 147 h 861"/>
                <a:gd name="T16" fmla="*/ 0 w 862"/>
                <a:gd name="T17" fmla="*/ 430 h 861"/>
                <a:gd name="T18" fmla="*/ 431 w 862"/>
                <a:gd name="T19" fmla="*/ 861 h 861"/>
                <a:gd name="T20" fmla="*/ 862 w 862"/>
                <a:gd name="T21" fmla="*/ 430 h 861"/>
                <a:gd name="T22" fmla="*/ 443 w 862"/>
                <a:gd name="T2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2" h="861">
                  <a:moveTo>
                    <a:pt x="443" y="0"/>
                  </a:moveTo>
                  <a:cubicBezTo>
                    <a:pt x="439" y="80"/>
                    <a:pt x="415" y="156"/>
                    <a:pt x="373" y="223"/>
                  </a:cubicBezTo>
                  <a:cubicBezTo>
                    <a:pt x="391" y="218"/>
                    <a:pt x="411" y="215"/>
                    <a:pt x="431" y="215"/>
                  </a:cubicBezTo>
                  <a:cubicBezTo>
                    <a:pt x="550" y="215"/>
                    <a:pt x="646" y="311"/>
                    <a:pt x="646" y="430"/>
                  </a:cubicBezTo>
                  <a:cubicBezTo>
                    <a:pt x="646" y="549"/>
                    <a:pt x="550" y="645"/>
                    <a:pt x="431" y="645"/>
                  </a:cubicBezTo>
                  <a:cubicBezTo>
                    <a:pt x="312" y="645"/>
                    <a:pt x="216" y="549"/>
                    <a:pt x="216" y="430"/>
                  </a:cubicBezTo>
                  <a:cubicBezTo>
                    <a:pt x="216" y="378"/>
                    <a:pt x="234" y="331"/>
                    <a:pt x="264" y="294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40" y="223"/>
                    <a:pt x="0" y="322"/>
                    <a:pt x="0" y="430"/>
                  </a:cubicBezTo>
                  <a:cubicBezTo>
                    <a:pt x="0" y="668"/>
                    <a:pt x="193" y="861"/>
                    <a:pt x="431" y="861"/>
                  </a:cubicBezTo>
                  <a:cubicBezTo>
                    <a:pt x="669" y="861"/>
                    <a:pt x="862" y="668"/>
                    <a:pt x="862" y="430"/>
                  </a:cubicBezTo>
                  <a:cubicBezTo>
                    <a:pt x="862" y="196"/>
                    <a:pt x="675" y="6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9" tIns="91445" rIns="182889" bIns="91445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0533" y="3760175"/>
              <a:ext cx="2672129" cy="677119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s-IS" sz="2800" dirty="0" smtClean="0">
                  <a:solidFill>
                    <a:schemeClr val="bg1"/>
                  </a:solidFill>
                  <a:latin typeface="Lato Light"/>
                  <a:cs typeface="Lato Light"/>
                </a:rPr>
                <a:t>Sjúkraflugvél</a:t>
              </a:r>
              <a:endParaRPr lang="id-ID" sz="28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2949" y="9769728"/>
              <a:ext cx="2386474" cy="677119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s-IS" sz="2800" dirty="0" smtClean="0">
                  <a:solidFill>
                    <a:schemeClr val="bg1"/>
                  </a:solidFill>
                  <a:latin typeface="Lato Light"/>
                  <a:cs typeface="Lato Light"/>
                </a:rPr>
                <a:t>Sjúkraþyrla</a:t>
              </a:r>
              <a:endParaRPr lang="id-ID" sz="28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7060" y="9716808"/>
              <a:ext cx="3620786" cy="677119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s-IS" sz="2800" dirty="0" smtClean="0">
                  <a:solidFill>
                    <a:schemeClr val="bg1"/>
                  </a:solidFill>
                  <a:latin typeface="Lato Light"/>
                  <a:cs typeface="Lato Light"/>
                </a:rPr>
                <a:t>Landhelgisgæslan</a:t>
              </a:r>
              <a:endParaRPr lang="id-ID" sz="28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8036" y="7651588"/>
              <a:ext cx="1083375" cy="1662004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d-ID" sz="9600" dirty="0" smtClean="0">
                  <a:solidFill>
                    <a:schemeClr val="accent1"/>
                  </a:solidFill>
                  <a:latin typeface="Lato Light"/>
                  <a:cs typeface="Lato Light"/>
                </a:rPr>
                <a:t>1</a:t>
              </a:r>
              <a:endParaRPr lang="id-ID" sz="96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16745" y="4979493"/>
              <a:ext cx="1083375" cy="1662004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d-ID" sz="960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2</a:t>
              </a:r>
              <a:endParaRPr lang="id-ID" sz="96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25546" y="7572516"/>
              <a:ext cx="1083375" cy="1662004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ctr"/>
              <a:r>
                <a:rPr lang="id-ID" sz="960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3</a:t>
              </a:r>
              <a:endParaRPr lang="id-ID" sz="96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5400000">
            <a:off x="12011161" y="1173926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77076" y="373850"/>
            <a:ext cx="841730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Tillaga v/sjúkraflutninga á lofti 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pic>
        <p:nvPicPr>
          <p:cNvPr id="1026" name="Picture 2" descr="Myndaniðurstaða fyrir sjúkrabíl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81" y="10669192"/>
            <a:ext cx="2778252" cy="18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3613" y="11139029"/>
            <a:ext cx="65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 smtClean="0"/>
              <a:t>+</a:t>
            </a:r>
            <a:endParaRPr lang="is-IS" sz="4800" dirty="0"/>
          </a:p>
        </p:txBody>
      </p:sp>
    </p:spTree>
    <p:extLst>
      <p:ext uri="{BB962C8B-B14F-4D97-AF65-F5344CB8AC3E}">
        <p14:creationId xmlns:p14="http://schemas.microsoft.com/office/powerpoint/2010/main" val="3606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endCxn id="120" idx="0"/>
          </p:cNvCxnSpPr>
          <p:nvPr/>
        </p:nvCxnSpPr>
        <p:spPr>
          <a:xfrm>
            <a:off x="12236439" y="1135046"/>
            <a:ext cx="71529" cy="8090363"/>
          </a:xfrm>
          <a:prstGeom prst="line">
            <a:avLst/>
          </a:prstGeom>
          <a:ln w="38100">
            <a:solidFill>
              <a:srgbClr val="C9CB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705574" y="5612601"/>
            <a:ext cx="1133259" cy="11332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Subtitle 2"/>
          <p:cNvSpPr txBox="1">
            <a:spLocks/>
          </p:cNvSpPr>
          <p:nvPr/>
        </p:nvSpPr>
        <p:spPr>
          <a:xfrm>
            <a:off x="1052578" y="6179231"/>
            <a:ext cx="7276729" cy="6584666"/>
          </a:xfrm>
          <a:prstGeom prst="rect">
            <a:avLst/>
          </a:prstGeom>
        </p:spPr>
        <p:txBody>
          <a:bodyPr vert="horz" wrap="square" lIns="182796" tIns="91398" rIns="182796" bIns="91398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Kostir: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Ódýrari en björgunarþyrlur</a:t>
            </a: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Með sérþjálfað fólk fyrir bráðatilfelli</a:t>
            </a: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Útbúin tækjum fyrir bráðtilfelli</a:t>
            </a: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Hljóðlátari og þarf minna pláss</a:t>
            </a: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Gallar: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Ræður síður við flug í vondu veðri yfir fjalllendi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1741338" y="9225408"/>
            <a:ext cx="1133259" cy="1133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9911" r="9911"/>
          <a:stretch>
            <a:fillRect/>
          </a:stretch>
        </p:blipFill>
        <p:spPr>
          <a:xfrm>
            <a:off x="3521172" y="944777"/>
            <a:ext cx="8148638" cy="423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742" y="2252972"/>
            <a:ext cx="9655835" cy="2685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0410" y="4106431"/>
            <a:ext cx="4801314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7198" dirty="0"/>
              <a:t>Sjúkraþyrla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4332304" y="5180227"/>
            <a:ext cx="9266998" cy="7569295"/>
          </a:xfrm>
          <a:prstGeom prst="rect">
            <a:avLst/>
          </a:prstGeom>
        </p:spPr>
        <p:txBody>
          <a:bodyPr vert="horz" wrap="square" lIns="182796" tIns="91398" rIns="182796" bIns="91398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Kostir: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685629" indent="-68562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Vélar stórar og öflugar, og geta flogið í flestum veðrum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sz="3199" dirty="0">
              <a:solidFill>
                <a:schemeClr val="dk1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Gallar: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Dýrar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Sérútbúnar fyrir löggæslu, öryggi og björgun á hafi úti,– ekki sjúkraflutninga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Ekki útbúnar sérstaklega með tækjum fyrir sjúkraflutninga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Áhöfn ekki sérhæfð fyrir sjúkraflutninga</a:t>
            </a:r>
          </a:p>
          <a:p>
            <a:pPr marL="571357" indent="-5713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s-IS" sz="3199" dirty="0">
                <a:solidFill>
                  <a:schemeClr val="dk1"/>
                </a:solidFill>
                <a:latin typeface="+mn-lt"/>
                <a:cs typeface="+mn-cs"/>
              </a:rPr>
              <a:t>Hávaðasamar, valda niðurstreymi sem getur valdið vandkvæðum við lendingar á slysavettvangi og við sjúkrahús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740"/>
            <a:ext cx="4416357" cy="138695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chemeClr val="accent1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is-IS" sz="3600" dirty="0"/>
              <a:t>S</a:t>
            </a:r>
            <a:r>
              <a:rPr lang="nb-NO" sz="3600" dirty="0"/>
              <a:t>j</a:t>
            </a:r>
            <a:r>
              <a:rPr lang="is-IS" sz="3600" dirty="0"/>
              <a:t>úkraflutningar eru heilbrigðisþjónusta</a:t>
            </a:r>
            <a:endParaRPr lang="nb-NO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236439" y="52741"/>
            <a:ext cx="6302054" cy="213394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chemeClr val="accent1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is-IS" sz="3200" dirty="0"/>
              <a:t>Landhelgisgæsla</a:t>
            </a:r>
            <a:r>
              <a:rPr lang="nb-NO" sz="3200" dirty="0"/>
              <a:t> </a:t>
            </a:r>
            <a:r>
              <a:rPr lang="is-IS" sz="3200" dirty="0"/>
              <a:t>Íslands (LHG) er löggæslustofnun</a:t>
            </a:r>
          </a:p>
          <a:p>
            <a:r>
              <a:rPr lang="is-IS" sz="3200" dirty="0"/>
              <a:t>Sinnir löggæslu, öryggi og björgun á hafi úti</a:t>
            </a:r>
            <a:endParaRPr lang="nb-NO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264647" y="12684868"/>
            <a:ext cx="565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*</a:t>
            </a:r>
            <a:r>
              <a:rPr lang="is-IS" dirty="0" smtClean="0"/>
              <a:t> </a:t>
            </a:r>
            <a:r>
              <a:rPr lang="is-IS" sz="1400" dirty="0"/>
              <a:t>Úr skýrslu </a:t>
            </a:r>
            <a:r>
              <a:rPr lang="is-IS" sz="1400" dirty="0" smtClean="0"/>
              <a:t>frá Viðari Magnússyni f.h. fagráðs sjúkraflutninga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9425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/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3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01864" y="10163996"/>
            <a:ext cx="1013610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Staðan</a:t>
            </a:r>
            <a:r>
              <a:rPr lang="en-US" sz="7200" dirty="0" smtClean="0">
                <a:solidFill>
                  <a:schemeClr val="bg1"/>
                </a:solidFill>
                <a:latin typeface="Lato Black"/>
                <a:cs typeface="Lato Black"/>
              </a:rPr>
              <a:t> í dag, </a:t>
            </a:r>
            <a:r>
              <a:rPr lang="en-US" sz="7200" dirty="0" err="1" smtClean="0">
                <a:solidFill>
                  <a:schemeClr val="bg1"/>
                </a:solidFill>
                <a:latin typeface="Lato Black"/>
                <a:cs typeface="Lato Black"/>
              </a:rPr>
              <a:t>Suðurland</a:t>
            </a:r>
            <a:endParaRPr lang="en-US" sz="7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87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17774" y="5781265"/>
            <a:ext cx="1150339" cy="1151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2617775" y="3420252"/>
            <a:ext cx="1150339" cy="1151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2675290" y="9353904"/>
            <a:ext cx="1035305" cy="1036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4339975" y="3334217"/>
            <a:ext cx="17917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....... Fjárframlög til rekstrarins eru á engan hátt í samræmi við þá hröðu aukningu sem hefur orðið í sjúkraflutningum á Suðurlandi.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66640" y="5720665"/>
            <a:ext cx="1583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......... Því þarf að bregðast skjótt við og styrkja innviði rekstrar sjúkraflutninga á Suðurlandi með fjárframlögum sem eru í samræmi við fjölda útkalla, útkallstíma og umfang verkefna</a:t>
            </a:r>
            <a:r>
              <a:rPr lang="is-IS" sz="4000" dirty="0" smtClean="0"/>
              <a:t>.</a:t>
            </a:r>
            <a:endParaRPr lang="is-IS" sz="4000" dirty="0"/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>
            <a:off x="2951158" y="3805153"/>
            <a:ext cx="656585" cy="59705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2877616" y="9530741"/>
            <a:ext cx="689660" cy="6825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0"/>
              </a:cxn>
              <a:cxn ang="0">
                <a:pos x="29" y="1"/>
              </a:cxn>
              <a:cxn ang="0">
                <a:pos x="29" y="17"/>
              </a:cxn>
              <a:cxn ang="0">
                <a:pos x="15" y="17"/>
              </a:cxn>
              <a:cxn ang="0">
                <a:pos x="12" y="17"/>
              </a:cxn>
              <a:cxn ang="0">
                <a:pos x="10" y="18"/>
              </a:cxn>
              <a:cxn ang="0">
                <a:pos x="1" y="25"/>
              </a:cxn>
              <a:cxn ang="0">
                <a:pos x="0" y="26"/>
              </a:cxn>
              <a:cxn ang="0">
                <a:pos x="1" y="28"/>
              </a:cxn>
              <a:cxn ang="0">
                <a:pos x="10" y="34"/>
              </a:cxn>
              <a:cxn ang="0">
                <a:pos x="12" y="35"/>
              </a:cxn>
              <a:cxn ang="0">
                <a:pos x="15" y="36"/>
              </a:cxn>
              <a:cxn ang="0">
                <a:pos x="29" y="36"/>
              </a:cxn>
              <a:cxn ang="0">
                <a:pos x="29" y="72"/>
              </a:cxn>
              <a:cxn ang="0">
                <a:pos x="31" y="73"/>
              </a:cxn>
              <a:cxn ang="0">
                <a:pos x="35" y="73"/>
              </a:cxn>
              <a:cxn ang="0">
                <a:pos x="36" y="72"/>
              </a:cxn>
              <a:cxn ang="0">
                <a:pos x="36" y="1"/>
              </a:cxn>
              <a:cxn ang="0">
                <a:pos x="35" y="0"/>
              </a:cxn>
              <a:cxn ang="0">
                <a:pos x="81" y="17"/>
              </a:cxn>
              <a:cxn ang="0">
                <a:pos x="71" y="10"/>
              </a:cxn>
              <a:cxn ang="0">
                <a:pos x="69" y="9"/>
              </a:cxn>
              <a:cxn ang="0">
                <a:pos x="67" y="9"/>
              </a:cxn>
              <a:cxn ang="0">
                <a:pos x="39" y="9"/>
              </a:cxn>
              <a:cxn ang="0">
                <a:pos x="42" y="27"/>
              </a:cxn>
              <a:cxn ang="0">
                <a:pos x="67" y="27"/>
              </a:cxn>
              <a:cxn ang="0">
                <a:pos x="69" y="27"/>
              </a:cxn>
              <a:cxn ang="0">
                <a:pos x="71" y="26"/>
              </a:cxn>
              <a:cxn ang="0">
                <a:pos x="81" y="19"/>
              </a:cxn>
              <a:cxn ang="0">
                <a:pos x="82" y="18"/>
              </a:cxn>
              <a:cxn ang="0">
                <a:pos x="81" y="17"/>
              </a:cxn>
            </a:cxnLst>
            <a:rect l="0" t="0" r="r" b="b"/>
            <a:pathLst>
              <a:path w="82" h="73">
                <a:moveTo>
                  <a:pt x="35" y="0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9" y="17"/>
                  <a:pt x="29" y="17"/>
                  <a:pt x="2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3" y="17"/>
                  <a:pt x="12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1" y="2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4" y="36"/>
                  <a:pt x="1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3"/>
                  <a:pt x="30" y="73"/>
                  <a:pt x="31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lose/>
                <a:moveTo>
                  <a:pt x="81" y="17"/>
                </a:move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9"/>
                  <a:pt x="6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27"/>
                  <a:pt x="42" y="27"/>
                  <a:pt x="42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70" y="27"/>
                  <a:pt x="71" y="26"/>
                  <a:pt x="71" y="26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2" y="19"/>
                  <a:pt x="82" y="18"/>
                </a:cubicBezTo>
                <a:cubicBezTo>
                  <a:pt x="82" y="18"/>
                  <a:pt x="81" y="17"/>
                  <a:pt x="8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2970595" y="5997410"/>
            <a:ext cx="596681" cy="555811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39975" y="9153554"/>
            <a:ext cx="15838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........ Með áframhaldandi vexti í sjúkraflutningum á Suðurlandi samhliða auknum verkefnum og fjölgun ferðamanna mun fjöldi flutninga á árinu 2016 verða á bilinu 3.800-4.000 og kostnaður HSU vegna sjúkraflutninga fyrir árið 2016 </a:t>
            </a:r>
            <a:r>
              <a:rPr lang="is-IS" sz="4000" dirty="0" smtClean="0"/>
              <a:t>er áætlaður </a:t>
            </a:r>
            <a:r>
              <a:rPr lang="is-IS" sz="4000" dirty="0"/>
              <a:t>um 330 millj. kr. </a:t>
            </a:r>
            <a:r>
              <a:rPr lang="is-IS" sz="4000" dirty="0" smtClean="0"/>
              <a:t>(Athugasemd Strategíu:  Höfn í Hornafirði er ekki inní þessum tölum.  Sjúkraflutningar á lofti eru ekki innan HSU og því ekki í þessum tölum)</a:t>
            </a:r>
            <a:endParaRPr lang="is-IS" sz="40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6944" y="0"/>
            <a:ext cx="19877556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is-IS" sz="4800" dirty="0" smtClean="0">
              <a:latin typeface="Lato Light"/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Punktar úr skýrslu Heilbrigðisstofnunar Suðurlands (HSU) frá mars 2016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9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4500" y="0"/>
            <a:ext cx="6242414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is-IS" sz="4800" dirty="0" smtClean="0">
              <a:latin typeface="Lato Light"/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cs typeface="Lato Light"/>
              </a:rPr>
              <a:t>Sjúkraflutningar</a:t>
            </a:r>
            <a:r>
              <a:rPr lang="en-US" sz="2800" dirty="0">
                <a:cs typeface="Lato Light"/>
              </a:rPr>
              <a:t> </a:t>
            </a:r>
            <a:endParaRPr lang="en-US" sz="2800" dirty="0" smtClean="0">
              <a:cs typeface="Lato Light"/>
            </a:endParaRPr>
          </a:p>
          <a:p>
            <a:pPr algn="ctr">
              <a:lnSpc>
                <a:spcPct val="90000"/>
              </a:lnSpc>
            </a:pPr>
            <a:r>
              <a:rPr lang="is-IS" sz="4800" dirty="0" smtClean="0">
                <a:solidFill>
                  <a:schemeClr val="accent1"/>
                </a:solidFill>
                <a:cs typeface="Lato Light"/>
              </a:rPr>
              <a:t>Skýrsla HSU framhald</a:t>
            </a:r>
            <a:endParaRPr lang="en-US" sz="4800" dirty="0">
              <a:solidFill>
                <a:schemeClr val="accent1"/>
              </a:solidFill>
              <a:cs typeface="Lat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1" y="2497930"/>
            <a:ext cx="9399053" cy="3676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94985" y="12270279"/>
            <a:ext cx="86756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smtClean="0"/>
              <a:t>Heimild:  http</a:t>
            </a:r>
            <a:r>
              <a:rPr lang="is-IS" sz="1600" dirty="0"/>
              <a:t>://www.</a:t>
            </a:r>
            <a:r>
              <a:rPr lang="is-IS" sz="1600" dirty="0" err="1"/>
              <a:t>hsu</a:t>
            </a:r>
            <a:r>
              <a:rPr lang="is-IS" sz="1600" dirty="0"/>
              <a:t>.is/</a:t>
            </a:r>
            <a:r>
              <a:rPr lang="is-IS" sz="1600" dirty="0" err="1"/>
              <a:t>wp</a:t>
            </a:r>
            <a:r>
              <a:rPr lang="is-IS" sz="1600" dirty="0"/>
              <a:t>-</a:t>
            </a:r>
            <a:r>
              <a:rPr lang="is-IS" sz="1600" dirty="0" err="1"/>
              <a:t>content</a:t>
            </a:r>
            <a:r>
              <a:rPr lang="is-IS" sz="1600" dirty="0"/>
              <a:t>/</a:t>
            </a:r>
            <a:r>
              <a:rPr lang="is-IS" sz="1600" dirty="0" err="1"/>
              <a:t>uploads</a:t>
            </a:r>
            <a:r>
              <a:rPr lang="is-IS" sz="1600" dirty="0"/>
              <a:t>/2008/01/</a:t>
            </a:r>
            <a:r>
              <a:rPr lang="is-IS" sz="1600" dirty="0" err="1"/>
              <a:t>Skyrsla</a:t>
            </a:r>
            <a:r>
              <a:rPr lang="is-IS" sz="1600" dirty="0"/>
              <a:t>-</a:t>
            </a:r>
            <a:r>
              <a:rPr lang="is-IS" sz="1600" dirty="0" err="1"/>
              <a:t>Sjukraflutninga</a:t>
            </a:r>
            <a:r>
              <a:rPr lang="is-IS" sz="1600" dirty="0"/>
              <a:t>-HSU-2015.</a:t>
            </a:r>
            <a:r>
              <a:rPr lang="is-IS" sz="1600" dirty="0" err="1"/>
              <a:t>pdf</a:t>
            </a:r>
            <a:endParaRPr lang="is-IS" sz="1600" dirty="0"/>
          </a:p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461" y="3207568"/>
            <a:ext cx="5982617" cy="359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461" y="7642934"/>
            <a:ext cx="5911180" cy="364852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416" y="7490987"/>
            <a:ext cx="5819775" cy="380047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180331" y="6802783"/>
            <a:ext cx="2884169" cy="1721359"/>
          </a:xfrm>
          <a:prstGeom prst="wedgeRoundRectCallout">
            <a:avLst>
              <a:gd name="adj1" fmla="val -36805"/>
              <a:gd name="adj2" fmla="val 84570"/>
              <a:gd name="adj3" fmla="val 16667"/>
            </a:avLst>
          </a:prstGeom>
          <a:solidFill>
            <a:schemeClr val="accent2">
              <a:alpha val="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6002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is-IS" sz="2000" dirty="0" smtClean="0">
                <a:solidFill>
                  <a:schemeClr val="tx1"/>
                </a:solidFill>
              </a:rPr>
              <a:t>Hæsti forgangur F1 og F2 aukist um </a:t>
            </a:r>
            <a:r>
              <a:rPr lang="is-IS" sz="2000" b="1" dirty="0" smtClean="0">
                <a:solidFill>
                  <a:schemeClr val="tx1"/>
                </a:solidFill>
              </a:rPr>
              <a:t>92,8% </a:t>
            </a:r>
            <a:r>
              <a:rPr lang="is-IS" sz="2000" dirty="0" smtClean="0">
                <a:solidFill>
                  <a:schemeClr val="tx1"/>
                </a:solidFill>
              </a:rPr>
              <a:t>frá árinu 2011.  F1 um </a:t>
            </a:r>
            <a:r>
              <a:rPr lang="is-IS" sz="2000" b="1" dirty="0" smtClean="0">
                <a:solidFill>
                  <a:schemeClr val="tx1"/>
                </a:solidFill>
              </a:rPr>
              <a:t>88%</a:t>
            </a:r>
            <a:endParaRPr lang="is-I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19794071" y="2095552"/>
            <a:ext cx="3514163" cy="190270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 algn="ctr" defTabSz="946052">
              <a:defRPr sz="2400" b="1">
                <a:solidFill>
                  <a:srgbClr val="00A1DE"/>
                </a:solidFill>
                <a:latin typeface="Frutiger Next Pro Light" panose="020B0303040204020203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>
                <a:solidFill>
                  <a:schemeClr val="accent1"/>
                </a:solidFill>
              </a:rPr>
              <a:t>Hæsti forgangur sjúkraflutnings F1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r>
              <a:rPr lang="is-IS" dirty="0">
                <a:solidFill>
                  <a:schemeClr val="accent1"/>
                </a:solidFill>
              </a:rPr>
              <a:t>88% </a:t>
            </a: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  <a:p>
            <a:endParaRPr lang="is-IS" dirty="0">
              <a:solidFill>
                <a:schemeClr val="accent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2040065" y="3435397"/>
            <a:ext cx="419304" cy="430278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accent1"/>
              </a:solidFill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19794072" y="5218398"/>
            <a:ext cx="3496234" cy="194284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6052"/>
            <a:endParaRPr lang="is-IS" sz="2400" b="1" dirty="0" smtClean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r>
              <a:rPr lang="is-IS" sz="2400" b="1" dirty="0" smtClean="0">
                <a:solidFill>
                  <a:schemeClr val="accent1"/>
                </a:solidFill>
                <a:latin typeface="Frutiger Next Pro Light" panose="020B0303040204020203" pitchFamily="34" charset="0"/>
              </a:rPr>
              <a:t>Hlutfall útlendinga í sjúkraflutningum</a:t>
            </a:r>
          </a:p>
          <a:p>
            <a:pPr algn="ctr" defTabSz="946052"/>
            <a:endParaRPr lang="is-IS" sz="2000" b="1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r>
              <a:rPr lang="is-IS" sz="2400" b="1" dirty="0" smtClean="0">
                <a:solidFill>
                  <a:schemeClr val="accent1"/>
                </a:solidFill>
                <a:latin typeface="Frutiger Next Pro Light" panose="020B0303040204020203" pitchFamily="34" charset="0"/>
              </a:rPr>
              <a:t>14,7% </a:t>
            </a:r>
          </a:p>
          <a:p>
            <a:pPr algn="ctr" defTabSz="946052"/>
            <a:endParaRPr lang="is-IS" sz="2000" b="1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endParaRPr lang="is-IS" sz="2000" b="1" dirty="0" smtClean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endParaRPr lang="is-IS" sz="2200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19794072" y="8495776"/>
            <a:ext cx="3496234" cy="194284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6052"/>
            <a:endParaRPr lang="is-IS" sz="2400" b="1" dirty="0" smtClean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r>
              <a:rPr lang="is-IS" sz="2400" b="1" dirty="0" smtClean="0">
                <a:solidFill>
                  <a:schemeClr val="accent1"/>
                </a:solidFill>
                <a:latin typeface="Frutiger Next Pro Light" panose="020B0303040204020203" pitchFamily="34" charset="0"/>
              </a:rPr>
              <a:t>Meðalútkallstími sjúkrabíla -Suðurland</a:t>
            </a:r>
          </a:p>
          <a:p>
            <a:pPr algn="ctr" defTabSz="946052"/>
            <a:endParaRPr lang="is-IS" sz="2000" b="1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r>
              <a:rPr lang="is-IS" sz="2400" b="1" dirty="0" smtClean="0">
                <a:solidFill>
                  <a:schemeClr val="accent1"/>
                </a:solidFill>
                <a:latin typeface="Frutiger Next Pro Light" panose="020B0303040204020203" pitchFamily="34" charset="0"/>
              </a:rPr>
              <a:t>2 </a:t>
            </a:r>
            <a:r>
              <a:rPr lang="is-IS" sz="2400" b="1" dirty="0" err="1" smtClean="0">
                <a:solidFill>
                  <a:schemeClr val="accent1"/>
                </a:solidFill>
                <a:latin typeface="Frutiger Next Pro Light" panose="020B0303040204020203" pitchFamily="34" charset="0"/>
              </a:rPr>
              <a:t>klst</a:t>
            </a:r>
            <a:endParaRPr lang="is-IS" sz="2400" b="1" dirty="0" smtClean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endParaRPr lang="is-IS" sz="2000" b="1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endParaRPr lang="is-IS" sz="2000" b="1" dirty="0" smtClean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  <a:p>
            <a:pPr algn="ctr" defTabSz="946052"/>
            <a:endParaRPr lang="is-IS" sz="2200" dirty="0">
              <a:solidFill>
                <a:schemeClr val="accent1"/>
              </a:solidFill>
              <a:latin typeface="Frutiger Next Pro Light" panose="020B030304020402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2236450" y="1335289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trategía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155482"/>
      </a:accent1>
      <a:accent2>
        <a:srgbClr val="17A6F6"/>
      </a:accent2>
      <a:accent3>
        <a:srgbClr val="E13E3C"/>
      </a:accent3>
      <a:accent4>
        <a:srgbClr val="445469"/>
      </a:accent4>
      <a:accent5>
        <a:srgbClr val="99BFCB"/>
      </a:accent5>
      <a:accent6>
        <a:srgbClr val="D6A6AC"/>
      </a:accent6>
      <a:hlink>
        <a:srgbClr val="737572"/>
      </a:hlink>
      <a:folHlink>
        <a:srgbClr val="73757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25648</TotalTime>
  <Words>1936</Words>
  <Application>Microsoft Office PowerPoint</Application>
  <PresentationFormat>Custom</PresentationFormat>
  <Paragraphs>342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 (Headings)</vt:lpstr>
      <vt:lpstr>Calibri Light</vt:lpstr>
      <vt:lpstr>Frutiger Next Pro Light</vt:lpstr>
      <vt:lpstr>Gill Sans</vt:lpstr>
      <vt:lpstr>Lato Black</vt:lpstr>
      <vt:lpstr>Lato Light</vt:lpstr>
      <vt:lpstr>Latolight</vt:lpstr>
      <vt:lpstr>Rajdhani</vt:lpstr>
      <vt:lpstr>Wingdings</vt:lpstr>
      <vt:lpstr>Default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Sjúkraflug og þyrlur verði notaðar til að tryggja að “…allir landsmenn eigi kost á fullkomnustu heilbrigðisþjónustu…” einnig við bráðar aðstæður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Sjúkraflutningar  Reynsla sjúkraþyrlu í Danmörku*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Margrét Sanders</cp:lastModifiedBy>
  <cp:revision>3841</cp:revision>
  <dcterms:created xsi:type="dcterms:W3CDTF">2014-11-12T21:47:38Z</dcterms:created>
  <dcterms:modified xsi:type="dcterms:W3CDTF">2017-06-24T11:42:33Z</dcterms:modified>
  <cp:category/>
</cp:coreProperties>
</file>